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1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2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  <p:sldMasterId id="2147483695" r:id="rId5"/>
    <p:sldMasterId id="2147483703" r:id="rId6"/>
    <p:sldMasterId id="2147483710" r:id="rId7"/>
    <p:sldMasterId id="2147483719" r:id="rId8"/>
    <p:sldMasterId id="2147483741" r:id="rId9"/>
    <p:sldMasterId id="2147483750" r:id="rId10"/>
    <p:sldMasterId id="2147483759" r:id="rId11"/>
    <p:sldMasterId id="2147483767" r:id="rId12"/>
    <p:sldMasterId id="2147483774" r:id="rId13"/>
    <p:sldMasterId id="2147483782" r:id="rId14"/>
  </p:sldMasterIdLst>
  <p:notesMasterIdLst>
    <p:notesMasterId r:id="rId28"/>
  </p:notesMasterIdLst>
  <p:handoutMasterIdLst>
    <p:handoutMasterId r:id="rId29"/>
  </p:handoutMasterIdLst>
  <p:sldIdLst>
    <p:sldId id="261" r:id="rId15"/>
    <p:sldId id="327" r:id="rId16"/>
    <p:sldId id="320" r:id="rId17"/>
    <p:sldId id="321" r:id="rId18"/>
    <p:sldId id="311" r:id="rId19"/>
    <p:sldId id="335" r:id="rId20"/>
    <p:sldId id="322" r:id="rId21"/>
    <p:sldId id="326" r:id="rId22"/>
    <p:sldId id="324" r:id="rId23"/>
    <p:sldId id="325" r:id="rId24"/>
    <p:sldId id="323" r:id="rId25"/>
    <p:sldId id="313" r:id="rId26"/>
    <p:sldId id="282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6E63"/>
    <a:srgbClr val="BDEEFF"/>
    <a:srgbClr val="00CC00"/>
    <a:srgbClr val="F6FBBB"/>
    <a:srgbClr val="FF3300"/>
    <a:srgbClr val="098109"/>
    <a:srgbClr val="FBFDDB"/>
    <a:srgbClr val="669900"/>
    <a:srgbClr val="3366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4" autoAdjust="0"/>
    <p:restoredTop sz="86355" autoAdjust="0"/>
  </p:normalViewPr>
  <p:slideViewPr>
    <p:cSldViewPr>
      <p:cViewPr>
        <p:scale>
          <a:sx n="150" d="100"/>
          <a:sy n="150" d="100"/>
        </p:scale>
        <p:origin x="-3240" y="-3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70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FBD35-8B59-4C5A-A6CA-44E846F1907D}" type="datetimeFigureOut">
              <a:rPr lang="en-US" smtClean="0"/>
              <a:pPr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3C18E-680D-4350-B520-EFE26E71A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10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43AE8-505D-4A1C-92C8-5531F16A138F}" type="datetimeFigureOut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E4AFB-3BDB-42F1-BE45-CEC38D2A78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85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E4AFB-3BDB-42F1-BE45-CEC38D2A78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49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F7731-6E32-49C6-9DA8-D89A0F899E6E}" type="slidenum">
              <a:rPr lang="fr-FR" altLang="tr-TR"/>
              <a:pPr/>
              <a:t>7</a:t>
            </a:fld>
            <a:endParaRPr lang="fr-FR" altLang="tr-TR"/>
          </a:p>
        </p:txBody>
      </p:sp>
      <p:sp>
        <p:nvSpPr>
          <p:cNvPr id="206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6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9501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G52238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3" b="16177"/>
          <a:stretch/>
        </p:blipFill>
        <p:spPr>
          <a:xfrm>
            <a:off x="-2433" y="0"/>
            <a:ext cx="914643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450" y="1220351"/>
            <a:ext cx="7488238" cy="1033899"/>
          </a:xfrm>
        </p:spPr>
        <p:txBody>
          <a:bodyPr lIns="0" anchor="b">
            <a:normAutofit/>
          </a:bodyPr>
          <a:lstStyle>
            <a:lvl1pPr>
              <a:defRPr sz="300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2336160"/>
            <a:ext cx="7488238" cy="732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chemeClr val="bg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9" name="Image 8" descr="total-bandeau 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5223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r="6870" b="4255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total-bandeau 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433" y="2276872"/>
            <a:ext cx="9146432" cy="2313128"/>
          </a:xfrm>
          <a:prstGeom prst="rect">
            <a:avLst/>
          </a:prstGeom>
          <a:gradFill>
            <a:gsLst>
              <a:gs pos="7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</p:spPr>
        <p:txBody>
          <a:bodyPr vert="horz" lIns="432000" tIns="0" rIns="144000" bIns="0" rtlCol="0" anchor="ctr" anchorCtr="0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fr-FR" sz="3000" b="1" i="0" cap="all" dirty="0">
              <a:solidFill>
                <a:schemeClr val="bg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87450" y="2708920"/>
            <a:ext cx="7488238" cy="1017844"/>
          </a:xfrm>
          <a:noFill/>
        </p:spPr>
        <p:txBody>
          <a:bodyPr lIns="0" tIns="46800" rIns="0" bIns="46800" anchor="b" anchorCtr="0">
            <a:spAutoFit/>
          </a:bodyPr>
          <a:lstStyle>
            <a:lvl1pPr>
              <a:defRPr sz="300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fr-FR" dirty="0" smtClean="0"/>
              <a:t>Cliquez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0150" y="3808674"/>
            <a:ext cx="7475538" cy="371513"/>
          </a:xfrm>
          <a:prstGeom prst="rect">
            <a:avLst/>
          </a:prstGeom>
        </p:spPr>
        <p:txBody>
          <a:bodyPr lIns="0" tIns="46800" bIns="46800">
            <a:spAutoFit/>
          </a:bodyPr>
          <a:lstStyle>
            <a:lvl1pPr marL="0" indent="0" algn="l">
              <a:buNone/>
              <a:defRPr>
                <a:solidFill>
                  <a:schemeClr val="bg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rgbClr val="B5E7FF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B5E7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525" cy="6889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450" y="1220351"/>
            <a:ext cx="7488238" cy="1033899"/>
          </a:xfrm>
        </p:spPr>
        <p:txBody>
          <a:bodyPr lIns="0" anchor="b">
            <a:normAutofit/>
          </a:bodyPr>
          <a:lstStyle>
            <a:lvl1pPr>
              <a:defRPr sz="3000">
                <a:solidFill>
                  <a:srgbClr val="F1BFDA"/>
                </a:solidFill>
                <a:latin typeface="+mj-lt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2336160"/>
            <a:ext cx="7488238" cy="732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1BFDA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1BFDA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525" cy="6889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433" y="2276872"/>
            <a:ext cx="9146432" cy="2313128"/>
          </a:xfrm>
          <a:prstGeom prst="rect">
            <a:avLst/>
          </a:prstGeom>
          <a:gradFill>
            <a:gsLst>
              <a:gs pos="7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</p:spPr>
        <p:txBody>
          <a:bodyPr vert="horz" lIns="432000" tIns="0" rIns="144000" bIns="0" rtlCol="0" anchor="ctr" anchorCtr="0">
            <a:normAutofit/>
          </a:bodyPr>
          <a:lstStyle/>
          <a:p>
            <a:pPr>
              <a:spcBef>
                <a:spcPct val="0"/>
              </a:spcBef>
            </a:pPr>
            <a:endParaRPr lang="fr-FR" sz="3000" b="1" cap="all" dirty="0">
              <a:solidFill>
                <a:srgbClr val="003A78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87450" y="2708920"/>
            <a:ext cx="7488238" cy="1017844"/>
          </a:xfrm>
          <a:noFill/>
        </p:spPr>
        <p:txBody>
          <a:bodyPr lIns="0" tIns="46800" rIns="0" bIns="46800" anchor="b" anchorCtr="0">
            <a:spAutoFit/>
          </a:bodyPr>
          <a:lstStyle>
            <a:lvl1pPr>
              <a:defRPr sz="300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fr-FR" dirty="0" smtClean="0"/>
              <a:t>Cliquez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0150" y="3808674"/>
            <a:ext cx="7475538" cy="371513"/>
          </a:xfrm>
          <a:prstGeom prst="rect">
            <a:avLst/>
          </a:prstGeom>
        </p:spPr>
        <p:txBody>
          <a:bodyPr lIns="0" tIns="46800" bIns="46800">
            <a:spAutoFit/>
          </a:bodyPr>
          <a:lstStyle>
            <a:lvl1pPr marL="0" indent="0" algn="l">
              <a:buNone/>
              <a:defRPr>
                <a:solidFill>
                  <a:schemeClr val="accent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02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5223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r="6870" b="4255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total-bandeau 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433" y="2276872"/>
            <a:ext cx="9146432" cy="2313128"/>
          </a:xfrm>
          <a:prstGeom prst="rect">
            <a:avLst/>
          </a:prstGeom>
          <a:gradFill>
            <a:gsLst>
              <a:gs pos="7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</p:spPr>
        <p:txBody>
          <a:bodyPr vert="horz" lIns="432000" tIns="0" rIns="144000" bIns="0" rtlCol="0" anchor="ctr" anchorCtr="0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fr-FR" sz="3000" b="1" i="0" cap="all" dirty="0">
              <a:solidFill>
                <a:schemeClr val="bg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87450" y="2708920"/>
            <a:ext cx="7488238" cy="1017844"/>
          </a:xfrm>
          <a:noFill/>
        </p:spPr>
        <p:txBody>
          <a:bodyPr lIns="0" tIns="46800" rIns="0" bIns="46800" anchor="b" anchorCtr="0">
            <a:spAutoFit/>
          </a:bodyPr>
          <a:lstStyle>
            <a:lvl1pPr>
              <a:defRPr sz="300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fr-FR" dirty="0" smtClean="0"/>
              <a:t>Cliquez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0150" y="3808674"/>
            <a:ext cx="7475538" cy="371513"/>
          </a:xfrm>
          <a:prstGeom prst="rect">
            <a:avLst/>
          </a:prstGeom>
        </p:spPr>
        <p:txBody>
          <a:bodyPr lIns="0" tIns="46800" bIns="46800">
            <a:spAutoFit/>
          </a:bodyPr>
          <a:lstStyle>
            <a:lvl1pPr marL="0" indent="0" algn="l">
              <a:buNone/>
              <a:defRPr>
                <a:solidFill>
                  <a:schemeClr val="bg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AE00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AE0053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34229_15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248"/>
          <a:stretch/>
        </p:blipFill>
        <p:spPr>
          <a:xfrm>
            <a:off x="0" y="2895600"/>
            <a:ext cx="9144000" cy="396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450" y="1220351"/>
            <a:ext cx="7488238" cy="1033899"/>
          </a:xfrm>
        </p:spPr>
        <p:txBody>
          <a:bodyPr lIns="0" anchor="b">
            <a:normAutofit/>
          </a:bodyPr>
          <a:lstStyle>
            <a:lvl1pPr>
              <a:defRPr sz="3000">
                <a:solidFill>
                  <a:srgbClr val="F9BEA5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2336160"/>
            <a:ext cx="7488238" cy="732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9BEA5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9" name="Image 8" descr="total-bandeau 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rgbClr val="F9BEA5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9BEA5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rgbClr val="B5E7FF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B5E7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22203_15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21500" b="28501"/>
          <a:stretch/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450" y="3861048"/>
            <a:ext cx="7488238" cy="1033899"/>
          </a:xfrm>
        </p:spPr>
        <p:txBody>
          <a:bodyPr lIns="0" anchor="b">
            <a:normAutofit/>
          </a:bodyPr>
          <a:lstStyle>
            <a:lvl1pPr>
              <a:defRPr sz="3000">
                <a:solidFill>
                  <a:srgbClr val="CAEBEA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5000456"/>
            <a:ext cx="7488238" cy="732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CAEBEA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9" name="Image 8" descr="total-bandeau 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rgbClr val="CAEBEA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CAEBEA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Clr>
                <a:schemeClr val="bg2"/>
              </a:buClr>
              <a:buFont typeface="Arial" pitchFamily="34" charset="0"/>
              <a:buChar char="•"/>
              <a:defRPr/>
            </a:lvl2pPr>
            <a:lvl3pPr marL="361950" indent="-180975">
              <a:buClr>
                <a:schemeClr val="bg2"/>
              </a:buClr>
              <a:buFont typeface="Arial" pitchFamily="34" charset="0"/>
              <a:buChar char="–"/>
              <a:defRPr/>
            </a:lvl3pPr>
            <a:lvl4pPr marL="542925" indent="-171450">
              <a:buClrTx/>
              <a:buFont typeface="Arial" pitchFamily="34" charset="0"/>
              <a:buChar char="•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714375" indent="-180975" defTabSz="619125">
              <a:buClrTx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rgbClr val="F4BFD2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4BFD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47625"/>
            <a:ext cx="6937375" cy="942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67000"/>
            <a:ext cx="3771900" cy="106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2667000"/>
            <a:ext cx="377190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276600"/>
            <a:ext cx="377190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0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G52238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3" b="16177"/>
          <a:stretch/>
        </p:blipFill>
        <p:spPr>
          <a:xfrm>
            <a:off x="-2433" y="0"/>
            <a:ext cx="914643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450" y="1220351"/>
            <a:ext cx="7488238" cy="1033899"/>
          </a:xfrm>
        </p:spPr>
        <p:txBody>
          <a:bodyPr lIns="0" anchor="b">
            <a:normAutofit/>
          </a:bodyPr>
          <a:lstStyle>
            <a:lvl1pPr>
              <a:defRPr sz="300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2336160"/>
            <a:ext cx="7488238" cy="732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chemeClr val="bg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9" name="Image 8" descr="total-bandeau 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5223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r="6870" b="4255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total-bandeau 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433" y="2276872"/>
            <a:ext cx="9146432" cy="2313128"/>
          </a:xfrm>
          <a:prstGeom prst="rect">
            <a:avLst/>
          </a:prstGeom>
          <a:gradFill>
            <a:gsLst>
              <a:gs pos="7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</p:spPr>
        <p:txBody>
          <a:bodyPr vert="horz" lIns="432000" tIns="0" rIns="144000" bIns="0" rtlCol="0" anchor="ctr" anchorCtr="0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fr-FR" sz="3000" b="1" i="0" cap="all" dirty="0">
              <a:solidFill>
                <a:schemeClr val="bg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87450" y="2708920"/>
            <a:ext cx="7488238" cy="1017844"/>
          </a:xfrm>
          <a:noFill/>
        </p:spPr>
        <p:txBody>
          <a:bodyPr lIns="0" tIns="46800" rIns="0" bIns="46800" anchor="b" anchorCtr="0">
            <a:spAutoFit/>
          </a:bodyPr>
          <a:lstStyle>
            <a:lvl1pPr>
              <a:defRPr sz="300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fr-FR" dirty="0" smtClean="0"/>
              <a:t>Cliquez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0150" y="3808674"/>
            <a:ext cx="7475538" cy="371513"/>
          </a:xfrm>
          <a:prstGeom prst="rect">
            <a:avLst/>
          </a:prstGeom>
        </p:spPr>
        <p:txBody>
          <a:bodyPr lIns="0" tIns="46800" bIns="46800">
            <a:spAutoFit/>
          </a:bodyPr>
          <a:lstStyle>
            <a:lvl1pPr marL="0" indent="0" algn="l">
              <a:buNone/>
              <a:defRPr>
                <a:solidFill>
                  <a:schemeClr val="bg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rgbClr val="B5E7FF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B5E7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525" cy="6889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450" y="1220351"/>
            <a:ext cx="7488238" cy="1033899"/>
          </a:xfrm>
        </p:spPr>
        <p:txBody>
          <a:bodyPr lIns="0" anchor="b">
            <a:normAutofit/>
          </a:bodyPr>
          <a:lstStyle>
            <a:lvl1pPr>
              <a:defRPr sz="3000">
                <a:solidFill>
                  <a:srgbClr val="F1BFDA"/>
                </a:solidFill>
                <a:latin typeface="+mj-lt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2336160"/>
            <a:ext cx="7488238" cy="732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1BFDA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1BFDA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525" cy="6889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433" y="2276872"/>
            <a:ext cx="9146432" cy="2313128"/>
          </a:xfrm>
          <a:prstGeom prst="rect">
            <a:avLst/>
          </a:prstGeom>
          <a:gradFill>
            <a:gsLst>
              <a:gs pos="7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</p:spPr>
        <p:txBody>
          <a:bodyPr vert="horz" lIns="432000" tIns="0" rIns="144000" bIns="0" rtlCol="0" anchor="ctr" anchorCtr="0">
            <a:normAutofit/>
          </a:bodyPr>
          <a:lstStyle/>
          <a:p>
            <a:pPr>
              <a:spcBef>
                <a:spcPct val="0"/>
              </a:spcBef>
            </a:pPr>
            <a:endParaRPr lang="fr-FR" sz="3000" b="1" cap="all" dirty="0">
              <a:solidFill>
                <a:srgbClr val="003A78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87450" y="2708920"/>
            <a:ext cx="7488238" cy="1017844"/>
          </a:xfrm>
          <a:noFill/>
        </p:spPr>
        <p:txBody>
          <a:bodyPr lIns="0" tIns="46800" rIns="0" bIns="46800" anchor="b" anchorCtr="0">
            <a:spAutoFit/>
          </a:bodyPr>
          <a:lstStyle>
            <a:lvl1pPr>
              <a:defRPr sz="300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fr-FR" dirty="0" smtClean="0"/>
              <a:t>Cliquez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0150" y="3808674"/>
            <a:ext cx="7475538" cy="371513"/>
          </a:xfrm>
          <a:prstGeom prst="rect">
            <a:avLst/>
          </a:prstGeom>
        </p:spPr>
        <p:txBody>
          <a:bodyPr lIns="0" tIns="46800" bIns="46800">
            <a:spAutoFit/>
          </a:bodyPr>
          <a:lstStyle>
            <a:lvl1pPr marL="0" indent="0" algn="l">
              <a:buNone/>
              <a:defRPr>
                <a:solidFill>
                  <a:schemeClr val="accent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02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AE00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AE0053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G52238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3" b="16177"/>
          <a:stretch/>
        </p:blipFill>
        <p:spPr>
          <a:xfrm>
            <a:off x="-2433" y="0"/>
            <a:ext cx="914643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450" y="1220351"/>
            <a:ext cx="7488238" cy="1033899"/>
          </a:xfrm>
        </p:spPr>
        <p:txBody>
          <a:bodyPr lIns="0" anchor="b">
            <a:normAutofit/>
          </a:bodyPr>
          <a:lstStyle>
            <a:lvl1pPr>
              <a:defRPr sz="300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2336160"/>
            <a:ext cx="7488238" cy="732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chemeClr val="bg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9" name="Image 8" descr="total-bandeau 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5223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5" r="6870" b="4255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 descr="total-bandeau 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433" y="2276872"/>
            <a:ext cx="9146432" cy="2313128"/>
          </a:xfrm>
          <a:prstGeom prst="rect">
            <a:avLst/>
          </a:prstGeom>
          <a:gradFill>
            <a:gsLst>
              <a:gs pos="7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</p:spPr>
        <p:txBody>
          <a:bodyPr vert="horz" lIns="432000" tIns="0" rIns="144000" bIns="0" rtlCol="0" anchor="ctr" anchorCtr="0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fr-FR" sz="3000" b="1" i="0" cap="all" dirty="0">
              <a:solidFill>
                <a:schemeClr val="bg2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87450" y="2708920"/>
            <a:ext cx="7488238" cy="1017844"/>
          </a:xfrm>
          <a:noFill/>
        </p:spPr>
        <p:txBody>
          <a:bodyPr lIns="0" tIns="46800" rIns="0" bIns="46800" anchor="b" anchorCtr="0">
            <a:spAutoFit/>
          </a:bodyPr>
          <a:lstStyle>
            <a:lvl1pPr>
              <a:defRPr sz="300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fr-FR" dirty="0" smtClean="0"/>
              <a:t>Cliquez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0150" y="3808674"/>
            <a:ext cx="7475538" cy="371513"/>
          </a:xfrm>
          <a:prstGeom prst="rect">
            <a:avLst/>
          </a:prstGeom>
        </p:spPr>
        <p:txBody>
          <a:bodyPr lIns="0" tIns="46800" bIns="46800">
            <a:spAutoFit/>
          </a:bodyPr>
          <a:lstStyle>
            <a:lvl1pPr marL="0" indent="0" algn="l">
              <a:buNone/>
              <a:defRPr>
                <a:solidFill>
                  <a:schemeClr val="bg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rgbClr val="B5E7FF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B5E7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525" cy="6889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450" y="1220351"/>
            <a:ext cx="7488238" cy="1033899"/>
          </a:xfrm>
        </p:spPr>
        <p:txBody>
          <a:bodyPr lIns="0" anchor="b">
            <a:normAutofit/>
          </a:bodyPr>
          <a:lstStyle>
            <a:lvl1pPr>
              <a:defRPr sz="3000">
                <a:solidFill>
                  <a:srgbClr val="F1BFDA"/>
                </a:solidFill>
                <a:latin typeface="+mj-lt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2336160"/>
            <a:ext cx="7488238" cy="732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1BFDA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1BFDA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525" cy="6889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433" y="2276872"/>
            <a:ext cx="9146432" cy="2313128"/>
          </a:xfrm>
          <a:prstGeom prst="rect">
            <a:avLst/>
          </a:prstGeom>
          <a:gradFill>
            <a:gsLst>
              <a:gs pos="7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</p:spPr>
        <p:txBody>
          <a:bodyPr vert="horz" lIns="432000" tIns="0" rIns="144000" bIns="0" rtlCol="0" anchor="ctr" anchorCtr="0">
            <a:normAutofit/>
          </a:bodyPr>
          <a:lstStyle/>
          <a:p>
            <a:pPr>
              <a:spcBef>
                <a:spcPct val="0"/>
              </a:spcBef>
            </a:pPr>
            <a:endParaRPr lang="fr-FR" sz="3000" b="1" cap="all" dirty="0">
              <a:solidFill>
                <a:srgbClr val="003A78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87450" y="2708920"/>
            <a:ext cx="7488238" cy="1017844"/>
          </a:xfrm>
          <a:noFill/>
        </p:spPr>
        <p:txBody>
          <a:bodyPr lIns="0" tIns="46800" rIns="0" bIns="46800" anchor="b" anchorCtr="0">
            <a:spAutoFit/>
          </a:bodyPr>
          <a:lstStyle>
            <a:lvl1pPr>
              <a:defRPr sz="3000">
                <a:solidFill>
                  <a:schemeClr val="accent1"/>
                </a:solidFill>
                <a:latin typeface="+mj-lt"/>
                <a:cs typeface="Arial"/>
              </a:defRPr>
            </a:lvl1pPr>
          </a:lstStyle>
          <a:p>
            <a:r>
              <a:rPr lang="fr-FR" dirty="0" smtClean="0"/>
              <a:t>Cliquez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0150" y="3808674"/>
            <a:ext cx="7475538" cy="371513"/>
          </a:xfrm>
          <a:prstGeom prst="rect">
            <a:avLst/>
          </a:prstGeom>
        </p:spPr>
        <p:txBody>
          <a:bodyPr lIns="0" tIns="46800" bIns="46800">
            <a:spAutoFit/>
          </a:bodyPr>
          <a:lstStyle>
            <a:lvl1pPr marL="0" indent="0" algn="l">
              <a:buNone/>
              <a:defRPr>
                <a:solidFill>
                  <a:schemeClr val="accent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02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AE00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AE0053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34229_15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248"/>
          <a:stretch/>
        </p:blipFill>
        <p:spPr>
          <a:xfrm>
            <a:off x="0" y="2895600"/>
            <a:ext cx="9144000" cy="396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450" y="1220351"/>
            <a:ext cx="7488238" cy="1033899"/>
          </a:xfrm>
        </p:spPr>
        <p:txBody>
          <a:bodyPr lIns="0" anchor="b">
            <a:normAutofit/>
          </a:bodyPr>
          <a:lstStyle>
            <a:lvl1pPr>
              <a:defRPr sz="3000">
                <a:solidFill>
                  <a:srgbClr val="F9BEA5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2336160"/>
            <a:ext cx="7488238" cy="732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9BEA5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9" name="Image 8" descr="total-bandeau 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rgbClr val="F9BEA5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9BEA5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rgbClr val="F4BFD2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4BFD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G52238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3" b="16177"/>
          <a:stretch/>
        </p:blipFill>
        <p:spPr>
          <a:xfrm>
            <a:off x="-2433" y="0"/>
            <a:ext cx="914643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450" y="1220351"/>
            <a:ext cx="7488238" cy="1033899"/>
          </a:xfrm>
        </p:spPr>
        <p:txBody>
          <a:bodyPr lIns="0" anchor="b">
            <a:normAutofit/>
          </a:bodyPr>
          <a:lstStyle>
            <a:lvl1pPr>
              <a:defRPr sz="300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2336160"/>
            <a:ext cx="7488238" cy="732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chemeClr val="bg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9" name="Image 8" descr="total-bandeau pp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rgbClr val="F4BFD2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F4BFD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457200" y="1412875"/>
            <a:ext cx="82184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12874"/>
            <a:ext cx="8218488" cy="47132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Graphique/Tableau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G52238.JPG"/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3" y="0"/>
            <a:ext cx="9146433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450" y="1220351"/>
            <a:ext cx="7488238" cy="1033899"/>
          </a:xfrm>
        </p:spPr>
        <p:txBody>
          <a:bodyPr lIns="0" anchor="b">
            <a:normAutofit/>
          </a:bodyPr>
          <a:lstStyle>
            <a:lvl1pPr>
              <a:defRPr sz="300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2336160"/>
            <a:ext cx="7488238" cy="7328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chemeClr val="bg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9" name="Image 8" descr="total-bandeau pp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 ban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5223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9" name="Image 8" descr="total-bandeau pp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" y="373063"/>
            <a:ext cx="6369896" cy="847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433" y="2276872"/>
            <a:ext cx="9146432" cy="2313128"/>
          </a:xfrm>
          <a:prstGeom prst="rect">
            <a:avLst/>
          </a:prstGeom>
          <a:gradFill>
            <a:gsLst>
              <a:gs pos="700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0"/>
          </a:gradFill>
        </p:spPr>
        <p:txBody>
          <a:bodyPr vert="horz" lIns="432000" tIns="0" rIns="144000" bIns="0" rtlCol="0" anchor="ctr" anchorCtr="0">
            <a:normAutofit/>
          </a:bodyPr>
          <a:lstStyle/>
          <a:p>
            <a:pPr>
              <a:spcBef>
                <a:spcPct val="0"/>
              </a:spcBef>
            </a:pPr>
            <a:endParaRPr lang="fr-FR" sz="3000" b="1" cap="all">
              <a:solidFill>
                <a:srgbClr val="003A78"/>
              </a:solidFill>
              <a:cs typeface="Arial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187450" y="2708920"/>
            <a:ext cx="7488238" cy="1017844"/>
          </a:xfrm>
          <a:noFill/>
        </p:spPr>
        <p:txBody>
          <a:bodyPr lIns="0" tIns="46800" rIns="0" bIns="46800" anchor="b" anchorCtr="0">
            <a:spAutoFit/>
          </a:bodyPr>
          <a:lstStyle>
            <a:lvl1pPr>
              <a:defRPr sz="3000">
                <a:solidFill>
                  <a:schemeClr val="bg2"/>
                </a:solidFill>
                <a:latin typeface="+mj-lt"/>
                <a:cs typeface="Arial"/>
              </a:defRPr>
            </a:lvl1pPr>
          </a:lstStyle>
          <a:p>
            <a:r>
              <a:rPr lang="fr-FR" dirty="0" smtClean="0"/>
              <a:t>Cliquez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0150" y="3808674"/>
            <a:ext cx="7475538" cy="371513"/>
          </a:xfrm>
          <a:prstGeom prst="rect">
            <a:avLst/>
          </a:prstGeom>
        </p:spPr>
        <p:txBody>
          <a:bodyPr lIns="0" tIns="46800" bIns="46800">
            <a:spAutoFit/>
          </a:bodyPr>
          <a:lstStyle>
            <a:lvl1pPr marL="0" indent="0" algn="l">
              <a:buNone/>
              <a:defRPr>
                <a:solidFill>
                  <a:schemeClr val="bg2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2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pl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 lIns="0" anchor="b">
            <a:normAutofit/>
          </a:bodyPr>
          <a:lstStyle>
            <a:lvl1pPr>
              <a:defRPr sz="3000" b="1" i="0">
                <a:solidFill>
                  <a:srgbClr val="B5E7FF"/>
                </a:solidFill>
                <a:latin typeface="+mj-lt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87450" y="3682360"/>
            <a:ext cx="7270750" cy="1752600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>
                <a:solidFill>
                  <a:srgbClr val="B5E7FF"/>
                </a:solidFill>
                <a:latin typeface="+mn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0" name="Image 9" descr="total-bandeau pp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3"/>
            <a:ext cx="6369896" cy="84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73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e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3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00.xml"/><Relationship Id="rId9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7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bg2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bg2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61950" indent="-180975" algn="l" defTabSz="4572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42925" indent="-180975" algn="l" defTabSz="457200" rtl="0" eaLnBrk="1" latinLnBrk="0" hangingPunct="1">
        <a:spcBef>
          <a:spcPts val="6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4375" indent="-171450" algn="l" defTabSz="457200" rtl="0" eaLnBrk="1" latinLnBrk="0" hangingPunct="1">
        <a:spcBef>
          <a:spcPts val="6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AE00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accent1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61950" indent="-180975" algn="l" defTabSz="457200" rtl="0" eaLnBrk="1" latinLnBrk="0" hangingPunct="1">
        <a:spcBef>
          <a:spcPts val="600"/>
        </a:spcBef>
        <a:buClr>
          <a:schemeClr val="bg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42925" indent="-171450" algn="l" defTabSz="457200" rtl="0" eaLnBrk="1" latinLnBrk="0" hangingPunct="1">
        <a:spcBef>
          <a:spcPts val="600"/>
        </a:spcBef>
        <a:buClrTx/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4375" indent="-180975" algn="l" defTabSz="533400" rtl="0" eaLnBrk="1" latinLnBrk="0" hangingPunct="1">
        <a:spcBef>
          <a:spcPts val="600"/>
        </a:spcBef>
        <a:buClrTx/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bg2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bg2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61950" indent="-180975" algn="l" defTabSz="4572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42925" indent="-171450" algn="l" defTabSz="457200" rtl="0" eaLnBrk="1" latinLnBrk="0" hangingPunct="1">
        <a:spcBef>
          <a:spcPts val="6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4375" indent="-180975" algn="l" defTabSz="533400" rtl="0" eaLnBrk="1" latinLnBrk="0" hangingPunct="1">
        <a:spcBef>
          <a:spcPts val="6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accent1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55600" indent="-180975" algn="l" defTabSz="457200" rtl="0" eaLnBrk="1" latinLnBrk="0" hangingPunct="1">
        <a:spcBef>
          <a:spcPts val="600"/>
        </a:spcBef>
        <a:buClr>
          <a:schemeClr val="bg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36575" indent="-171450" algn="l" defTabSz="457200" rtl="0" eaLnBrk="1" latinLnBrk="0" hangingPunct="1">
        <a:spcBef>
          <a:spcPts val="600"/>
        </a:spcBef>
        <a:buClrTx/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9138" indent="-180975" algn="l" defTabSz="457200" rtl="0" eaLnBrk="1" latinLnBrk="0" hangingPunct="1">
        <a:spcBef>
          <a:spcPts val="600"/>
        </a:spcBef>
        <a:buClrTx/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accent1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55600" indent="-180975" algn="l" defTabSz="457200" rtl="0" eaLnBrk="1" latinLnBrk="0" hangingPunct="1">
        <a:spcBef>
          <a:spcPts val="600"/>
        </a:spcBef>
        <a:buClr>
          <a:schemeClr val="bg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36575" indent="-171450" algn="l" defTabSz="457200" rtl="0" eaLnBrk="1" latinLnBrk="0" hangingPunct="1">
        <a:spcBef>
          <a:spcPts val="600"/>
        </a:spcBef>
        <a:buClrTx/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9138" indent="-180975" algn="l" defTabSz="457200" rtl="0" eaLnBrk="1" latinLnBrk="0" hangingPunct="1">
        <a:spcBef>
          <a:spcPts val="600"/>
        </a:spcBef>
        <a:buClrTx/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bg2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bg2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61950" indent="-180975" algn="l" defTabSz="4572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42925" indent="-180975" algn="l" defTabSz="457200" rtl="0" eaLnBrk="1" latinLnBrk="0" hangingPunct="1">
        <a:spcBef>
          <a:spcPts val="6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4375" indent="-171450" algn="l" defTabSz="457200" rtl="0" eaLnBrk="1" latinLnBrk="0" hangingPunct="1">
        <a:spcBef>
          <a:spcPts val="6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bg2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bg2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61950" indent="-180975" algn="l" defTabSz="4572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42925" indent="-180975" algn="l" defTabSz="457200" rtl="0" eaLnBrk="1" latinLnBrk="0" hangingPunct="1">
        <a:spcBef>
          <a:spcPts val="6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4375" indent="-171450" algn="l" defTabSz="457200" rtl="0" eaLnBrk="1" latinLnBrk="0" hangingPunct="1">
        <a:spcBef>
          <a:spcPts val="6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AE00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accent1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61950" indent="-180975" algn="l" defTabSz="457200" rtl="0" eaLnBrk="1" latinLnBrk="0" hangingPunct="1">
        <a:spcBef>
          <a:spcPts val="600"/>
        </a:spcBef>
        <a:buClr>
          <a:schemeClr val="bg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42925" indent="-171450" algn="l" defTabSz="457200" rtl="0" eaLnBrk="1" latinLnBrk="0" hangingPunct="1">
        <a:spcBef>
          <a:spcPts val="600"/>
        </a:spcBef>
        <a:buClrTx/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4375" indent="-180975" algn="l" defTabSz="533400" rtl="0" eaLnBrk="1" latinLnBrk="0" hangingPunct="1">
        <a:spcBef>
          <a:spcPts val="600"/>
        </a:spcBef>
        <a:buClrTx/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bg2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bg2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61950" indent="-180975" algn="l" defTabSz="4572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42925" indent="-171450" algn="l" defTabSz="457200" rtl="0" eaLnBrk="1" latinLnBrk="0" hangingPunct="1">
        <a:spcBef>
          <a:spcPts val="6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4375" indent="-180975" algn="l" defTabSz="533400" rtl="0" eaLnBrk="1" latinLnBrk="0" hangingPunct="1">
        <a:spcBef>
          <a:spcPts val="6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bg2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bg2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61950" indent="-180975" algn="l" defTabSz="4572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42925" indent="-171450" algn="l" defTabSz="457200" rtl="0" eaLnBrk="1" latinLnBrk="0" hangingPunct="1">
        <a:spcBef>
          <a:spcPts val="6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4375" indent="-180975" algn="l" defTabSz="352425" rtl="0" eaLnBrk="1" latinLnBrk="0" hangingPunct="1">
        <a:spcBef>
          <a:spcPts val="6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9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accent1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55600" indent="-180975" algn="l" defTabSz="457200" rtl="0" eaLnBrk="1" latinLnBrk="0" hangingPunct="1">
        <a:spcBef>
          <a:spcPts val="600"/>
        </a:spcBef>
        <a:buClr>
          <a:schemeClr val="bg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36575" indent="-171450" algn="l" defTabSz="457200" rtl="0" eaLnBrk="1" latinLnBrk="0" hangingPunct="1">
        <a:spcBef>
          <a:spcPts val="600"/>
        </a:spcBef>
        <a:buClrTx/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9138" indent="-180975" algn="l" defTabSz="457200" rtl="0" eaLnBrk="1" latinLnBrk="0" hangingPunct="1">
        <a:spcBef>
          <a:spcPts val="600"/>
        </a:spcBef>
        <a:buClrTx/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bg2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bg2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61950" indent="-180975" algn="l" defTabSz="4572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42925" indent="-180975" algn="l" defTabSz="457200" rtl="0" eaLnBrk="1" latinLnBrk="0" hangingPunct="1">
        <a:spcBef>
          <a:spcPts val="6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4375" indent="-171450" algn="l" defTabSz="457200" rtl="0" eaLnBrk="1" latinLnBrk="0" hangingPunct="1">
        <a:spcBef>
          <a:spcPts val="6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Cliquez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modifiez</a:t>
            </a:r>
            <a:r>
              <a:rPr lang="en-US" noProof="0" dirty="0" smtClean="0"/>
              <a:t> le </a:t>
            </a:r>
            <a:r>
              <a:rPr lang="en-US" noProof="0" dirty="0" err="1" smtClean="0"/>
              <a:t>titre</a:t>
            </a:r>
            <a:endParaRPr lang="en-US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AE00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accent1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accent1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61950" indent="-180975" algn="l" defTabSz="457200" rtl="0" eaLnBrk="1" latinLnBrk="0" hangingPunct="1">
        <a:spcBef>
          <a:spcPts val="600"/>
        </a:spcBef>
        <a:buClr>
          <a:schemeClr val="bg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42925" indent="-171450" algn="l" defTabSz="457200" rtl="0" eaLnBrk="1" latinLnBrk="0" hangingPunct="1">
        <a:spcBef>
          <a:spcPts val="600"/>
        </a:spcBef>
        <a:buClrTx/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4375" indent="-180975" algn="l" defTabSz="533400" rtl="0" eaLnBrk="1" latinLnBrk="0" hangingPunct="1">
        <a:spcBef>
          <a:spcPts val="600"/>
        </a:spcBef>
        <a:buClrTx/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85087" y="6376991"/>
            <a:ext cx="1001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412876"/>
            <a:ext cx="8218488" cy="471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900" b="1" i="0" kern="1200" cap="all">
          <a:solidFill>
            <a:schemeClr val="bg2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1200"/>
        </a:spcAft>
        <a:buClr>
          <a:schemeClr val="bg2"/>
        </a:buClr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Arial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2pPr>
      <a:lvl3pPr marL="361950" indent="-180975" algn="l" defTabSz="4572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/>
        </a:defRPr>
      </a:lvl3pPr>
      <a:lvl4pPr marL="542925" indent="-180975" algn="l" defTabSz="457200" rtl="0" eaLnBrk="1" latinLnBrk="0" hangingPunct="1">
        <a:spcBef>
          <a:spcPts val="600"/>
        </a:spcBef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4pPr>
      <a:lvl5pPr marL="714375" indent="-171450" algn="l" defTabSz="457200" rtl="0" eaLnBrk="1" latinLnBrk="0" hangingPunct="1">
        <a:spcBef>
          <a:spcPts val="6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7.png"/><Relationship Id="rId4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5" Type="http://schemas.openxmlformats.org/officeDocument/2006/relationships/image" Target="../media/image12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406471"/>
            <a:ext cx="4603750" cy="565329"/>
          </a:xfrm>
        </p:spPr>
        <p:txBody>
          <a:bodyPr/>
          <a:lstStyle/>
          <a:p>
            <a:r>
              <a:rPr lang="tr-TR" sz="2400" cap="none" dirty="0" smtClean="0">
                <a:solidFill>
                  <a:schemeClr val="tx1"/>
                </a:solidFill>
              </a:rPr>
              <a:t>SUNUMU</a:t>
            </a:r>
            <a:r>
              <a:rPr lang="tr-TR" cap="none" dirty="0" smtClean="0">
                <a:solidFill>
                  <a:schemeClr val="tx1"/>
                </a:solidFill>
              </a:rPr>
              <a:t> </a:t>
            </a:r>
            <a:endParaRPr lang="en-US" cap="none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4290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GÜZEL ENERJİ AKARYAKIT A.Ş.</a:t>
            </a:r>
          </a:p>
          <a:p>
            <a:endParaRPr lang="tr-TR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3200400"/>
            <a:ext cx="8534400" cy="76200"/>
          </a:xfrm>
          <a:prstGeom prst="rect">
            <a:avLst/>
          </a:prstGeom>
          <a:solidFill>
            <a:srgbClr val="EA04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8407" y="3505200"/>
            <a:ext cx="3694593" cy="27819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2" y="2362200"/>
            <a:ext cx="2593068" cy="62405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2333491" cy="1699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600986" y="232510"/>
            <a:ext cx="5628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>
              <a:spcBef>
                <a:spcPct val="0"/>
              </a:spcBef>
            </a:pPr>
            <a:r>
              <a:rPr lang="tr-TR" sz="2000" b="1" dirty="0" smtClean="0">
                <a:solidFill>
                  <a:schemeClr val="accent1"/>
                </a:solidFill>
              </a:rPr>
              <a:t>2024 YILI PROJELERİ</a:t>
            </a:r>
          </a:p>
          <a:p>
            <a:pPr marL="304800" indent="-304800">
              <a:spcBef>
                <a:spcPct val="0"/>
              </a:spcBef>
            </a:pPr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2" y="170055"/>
            <a:ext cx="2057400" cy="495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" y="6397409"/>
            <a:ext cx="1565491" cy="376757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219200"/>
            <a:ext cx="4191000" cy="190500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tr-TR" b="1" dirty="0" smtClean="0"/>
              <a:t> Kredi kartı ile online başvuru sayesinde ön ödemesiz ve teminatsız </a:t>
            </a:r>
            <a:r>
              <a:rPr lang="tr-TR" b="1" i="1" dirty="0" smtClean="0"/>
              <a:t>Yakıtmatik</a:t>
            </a:r>
            <a:r>
              <a:rPr lang="tr-TR" b="1" dirty="0" smtClean="0"/>
              <a:t> sistemine katılım imkanı</a:t>
            </a:r>
          </a:p>
          <a:p>
            <a:endParaRPr lang="tr-T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219200"/>
            <a:ext cx="3648075" cy="2052651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4495800" y="3848824"/>
            <a:ext cx="37338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180975" indent="-180975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355600" indent="-180975" algn="l" defTabSz="4572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36575" indent="-171450" algn="l" defTabSz="457200" rtl="0" eaLnBrk="1" latinLnBrk="0" hangingPunct="1">
              <a:spcBef>
                <a:spcPts val="6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719138" indent="-180975" algn="l" defTabSz="457200" rtl="0" eaLnBrk="1" latinLnBrk="0" hangingPunct="1">
              <a:spcBef>
                <a:spcPts val="600"/>
              </a:spcBef>
              <a:buClrTx/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tr-TR" b="1" dirty="0" smtClean="0"/>
              <a:t> Yakıtmatik </a:t>
            </a:r>
            <a:r>
              <a:rPr lang="tr-TR" b="1" dirty="0" err="1" smtClean="0"/>
              <a:t>portalına</a:t>
            </a:r>
            <a:r>
              <a:rPr lang="tr-TR" b="1" dirty="0" smtClean="0"/>
              <a:t> entegre çalışan </a:t>
            </a:r>
            <a:r>
              <a:rPr lang="tr-TR" b="1" i="1" dirty="0" smtClean="0"/>
              <a:t>Araç Takip Sistemi</a:t>
            </a:r>
          </a:p>
          <a:p>
            <a:endParaRPr lang="tr-TR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73890"/>
            <a:ext cx="3733800" cy="224028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600" y="5778000"/>
            <a:ext cx="123149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00986" y="232510"/>
            <a:ext cx="2578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indent="-304800">
              <a:spcBef>
                <a:spcPct val="0"/>
              </a:spcBef>
            </a:pPr>
            <a:r>
              <a:rPr lang="tr-TR" sz="2000" b="1" dirty="0" smtClean="0">
                <a:solidFill>
                  <a:schemeClr val="accent1"/>
                </a:solidFill>
              </a:rPr>
              <a:t>TÜRKİYE HARİTASI</a:t>
            </a:r>
          </a:p>
          <a:p>
            <a:pPr marL="304800" indent="-304800">
              <a:spcBef>
                <a:spcPct val="0"/>
              </a:spcBef>
            </a:pPr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2" y="170055"/>
            <a:ext cx="2057400" cy="495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" y="6397409"/>
            <a:ext cx="1565491" cy="37675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5400"/>
            <a:ext cx="9151995" cy="368195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101" y="5809410"/>
            <a:ext cx="123149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2" y="762000"/>
            <a:ext cx="2810242" cy="17482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2800" y="762000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100000"/>
              </a:spcBef>
              <a:spcAft>
                <a:spcPct val="0"/>
              </a:spcAft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tr-TR" sz="1600" kern="0" dirty="0" smtClean="0"/>
              <a:t>Lojistik, personel taşıması, turizm gibi sektörlerde taşeron çalıştırarak hizmet verdiği ancak araçların kendisine ait olmayan şirketlerin, taşeronlarına akaryakıt temin edebilmeleri ve taşeronların istasyondan </a:t>
            </a:r>
            <a:r>
              <a:rPr lang="tr-TR" sz="1600" i="1" u="sng" kern="0" dirty="0" smtClean="0"/>
              <a:t>mali değeri olan fiş</a:t>
            </a:r>
            <a:r>
              <a:rPr lang="tr-TR" sz="1600" kern="0" dirty="0" smtClean="0"/>
              <a:t> alabilmelerine imkan tanıyan sistemdir.</a:t>
            </a:r>
            <a:endParaRPr lang="en-US" sz="1600" kern="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15211" y="2652677"/>
            <a:ext cx="7848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tr-TR" sz="1600" dirty="0" smtClean="0">
                <a:cs typeface="Arial"/>
              </a:rPr>
              <a:t>Taşeron firmaların akaryakıt gider kontrolünü sağlar.</a:t>
            </a:r>
          </a:p>
          <a:p>
            <a:pPr marL="285750" lvl="0" indent="-285750" defTabSz="4572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tr-TR" sz="1600" dirty="0" smtClean="0">
                <a:cs typeface="Arial"/>
              </a:rPr>
              <a:t>Firmaların taşeronları ile faturalaşma iş yükünü ortadan kaldırır.</a:t>
            </a:r>
          </a:p>
          <a:p>
            <a:pPr marL="285750" lvl="0" indent="-285750" defTabSz="4572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tr-TR" sz="1600" dirty="0" smtClean="0">
                <a:cs typeface="Arial"/>
              </a:rPr>
              <a:t>Firmaya yapılacak </a:t>
            </a:r>
            <a:r>
              <a:rPr lang="tr-TR" sz="1600" dirty="0" err="1" smtClean="0">
                <a:cs typeface="Arial"/>
              </a:rPr>
              <a:t>iskonto</a:t>
            </a:r>
            <a:r>
              <a:rPr lang="tr-TR" sz="1600" dirty="0" smtClean="0">
                <a:cs typeface="Arial"/>
              </a:rPr>
              <a:t> kadar firma taşeron nakliye giderlerini azaltır.</a:t>
            </a:r>
          </a:p>
          <a:p>
            <a:pPr marL="285750" lvl="0" indent="-285750" defTabSz="4572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tr-TR" sz="1600" dirty="0" smtClean="0">
                <a:cs typeface="Arial"/>
              </a:rPr>
              <a:t>Tüm işlemler internet ortamından gerçekleştirilir.</a:t>
            </a:r>
          </a:p>
          <a:p>
            <a:pPr marL="285750" lvl="0" indent="-285750" defTabSz="4572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tr-TR" sz="1600" dirty="0" smtClean="0">
                <a:cs typeface="Arial"/>
              </a:rPr>
              <a:t>Altyapı Microsoft tarafından yönetilmektedir.</a:t>
            </a:r>
          </a:p>
          <a:p>
            <a:pPr marL="285750" lvl="0" indent="-285750" defTabSz="4572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tr-TR" sz="1600" dirty="0" smtClean="0">
                <a:cs typeface="Arial"/>
              </a:rPr>
              <a:t>Müşteriye süreli limit verilebileceği gibi, verilen limit üzerine tekrar </a:t>
            </a:r>
            <a:r>
              <a:rPr lang="tr-TR" sz="1600" dirty="0" err="1" smtClean="0">
                <a:cs typeface="Arial"/>
              </a:rPr>
              <a:t>limitleme</a:t>
            </a:r>
            <a:r>
              <a:rPr lang="tr-TR" sz="1600" dirty="0" smtClean="0">
                <a:cs typeface="Arial"/>
              </a:rPr>
              <a:t> yapabilecek esnek limit uygulaması vardır.</a:t>
            </a:r>
          </a:p>
          <a:p>
            <a:pPr marL="285750" lvl="0" indent="-285750" defTabSz="4572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tr-TR" sz="1600" dirty="0" smtClean="0">
                <a:cs typeface="Arial"/>
              </a:rPr>
              <a:t>Tüm yüklemelerde SMS bilgilendirme yapılabileceği gibi bir çok farklı raporla nakliye yakıt giderleri kontrol altında tutulur.</a:t>
            </a:r>
          </a:p>
          <a:p>
            <a:pPr marL="285750" lvl="0" indent="-285750" defTabSz="4572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tr-TR" sz="1600" dirty="0" smtClean="0">
                <a:cs typeface="Arial"/>
              </a:rPr>
              <a:t>Akaryakıt alımı sonrasında son kullanıcıya mali değeri olan fiş istasyon yetkilisi tarafından verilir.</a:t>
            </a:r>
          </a:p>
          <a:p>
            <a:pPr marL="285750" lvl="0" indent="-285750" defTabSz="457200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defRPr/>
            </a:pPr>
            <a:r>
              <a:rPr lang="tr-TR" sz="1600" dirty="0" smtClean="0">
                <a:cs typeface="Arial"/>
              </a:rPr>
              <a:t>Son kullanıcı mali değeri olan fişi kendi ticaretinde gider olarak gösterir.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00986" y="232510"/>
            <a:ext cx="2403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indent="-304800">
              <a:spcBef>
                <a:spcPct val="0"/>
              </a:spcBef>
            </a:pPr>
            <a:r>
              <a:rPr lang="tr-TR" sz="2000" b="1" dirty="0" smtClean="0">
                <a:solidFill>
                  <a:schemeClr val="accent1"/>
                </a:solidFill>
              </a:rPr>
              <a:t>YAKITKART PLUS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2" y="170055"/>
            <a:ext cx="2057400" cy="4951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" y="6397409"/>
            <a:ext cx="1565491" cy="3767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00" y="5778000"/>
            <a:ext cx="1230448" cy="89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95800"/>
            <a:ext cx="8218488" cy="411162"/>
          </a:xfrm>
        </p:spPr>
        <p:txBody>
          <a:bodyPr/>
          <a:lstStyle/>
          <a:p>
            <a:r>
              <a:rPr lang="tr-TR" dirty="0" smtClean="0"/>
              <a:t>TEŞEKKÜRLER…</a:t>
            </a:r>
            <a:endParaRPr lang="tr-T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067800" cy="262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" y="6397409"/>
            <a:ext cx="1565491" cy="3767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52" y="152400"/>
            <a:ext cx="1428848" cy="103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" y="6397409"/>
            <a:ext cx="1565491" cy="3767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838200"/>
            <a:ext cx="6391275" cy="4572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4" y="5777712"/>
            <a:ext cx="1230343" cy="89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190500" y="879505"/>
            <a:ext cx="8267700" cy="94929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b="1" i="1" dirty="0"/>
              <a:t>Yakıtmatik</a:t>
            </a:r>
            <a:r>
              <a:rPr lang="tr-TR" b="1" dirty="0"/>
              <a:t>; </a:t>
            </a:r>
            <a:r>
              <a:rPr lang="tr-TR" dirty="0"/>
              <a:t>TOTAL istasyonlarında nakit/kredi ile ödeme yapmadan, fiş veya fatura almaya gerek kalmadan yakıt alımını </a:t>
            </a:r>
            <a:r>
              <a:rPr lang="tr-TR" dirty="0" smtClean="0"/>
              <a:t>sağlayan bir filo yönetim sistemidir. </a:t>
            </a:r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 rotWithShape="1">
          <a:blip r:embed="rId2" cstate="print"/>
          <a:srcRect r="-2771" b="22898"/>
          <a:stretch/>
        </p:blipFill>
        <p:spPr>
          <a:xfrm>
            <a:off x="465826" y="1905000"/>
            <a:ext cx="2505974" cy="259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4"/>
          <p:cNvSpPr txBox="1">
            <a:spLocks/>
          </p:cNvSpPr>
          <p:nvPr/>
        </p:nvSpPr>
        <p:spPr>
          <a:xfrm>
            <a:off x="3094055" y="2209800"/>
            <a:ext cx="5364145" cy="2965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180975" indent="-180975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355600" indent="-180975" algn="l" defTabSz="4572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36575" indent="-171450" algn="l" defTabSz="457200" rtl="0" eaLnBrk="1" latinLnBrk="0" hangingPunct="1">
              <a:spcBef>
                <a:spcPts val="6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719138" indent="-180975" algn="l" defTabSz="457200" rtl="0" eaLnBrk="1" latinLnBrk="0" hangingPunct="1">
              <a:spcBef>
                <a:spcPts val="600"/>
              </a:spcBef>
              <a:buClrTx/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/>
              <a:t>İstasyonda nakit/kredi </a:t>
            </a:r>
            <a:r>
              <a:rPr lang="tr-TR" dirty="0" smtClean="0"/>
              <a:t>kartı ile </a:t>
            </a:r>
            <a:r>
              <a:rPr lang="tr-TR" dirty="0"/>
              <a:t>ödeme yapmadan, fiş veya fatura almaya gerek kalmadan yakıt alımını sağlarken, filonuzdaki araçların dolum bilgilerini ve taşıt tüketim bilgilerini elektronik ortamda raporlar ve birçok değişik limitleme parametresi sayesinde akaryakıt </a:t>
            </a:r>
            <a:r>
              <a:rPr lang="tr-TR" dirty="0" smtClean="0"/>
              <a:t>tüketimlerini </a:t>
            </a:r>
            <a:r>
              <a:rPr lang="tr-TR" dirty="0"/>
              <a:t>kontrol altına alır</a:t>
            </a:r>
            <a:r>
              <a:rPr lang="tr-TR" dirty="0" smtClean="0"/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600986" y="232510"/>
            <a:ext cx="1141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indent="-304800">
              <a:spcBef>
                <a:spcPct val="0"/>
              </a:spcBef>
            </a:pPr>
            <a:r>
              <a:rPr lang="tr-TR" sz="2000" b="1" dirty="0" smtClean="0">
                <a:solidFill>
                  <a:schemeClr val="accent1"/>
                </a:solidFill>
              </a:rPr>
              <a:t>NEDİR?</a:t>
            </a:r>
          </a:p>
          <a:p>
            <a:pPr marL="304800" indent="-304800">
              <a:spcBef>
                <a:spcPct val="0"/>
              </a:spcBef>
            </a:pPr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2" y="170055"/>
            <a:ext cx="2057400" cy="495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" y="6397409"/>
            <a:ext cx="1565491" cy="37675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600" y="5778000"/>
            <a:ext cx="123149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87" y="627292"/>
            <a:ext cx="3629025" cy="100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76" y="1602075"/>
            <a:ext cx="3581400" cy="87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054" y="2478375"/>
            <a:ext cx="34290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301" y="3369300"/>
            <a:ext cx="3571875" cy="904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137" y="4274175"/>
            <a:ext cx="3743325" cy="942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0676" y="5217150"/>
            <a:ext cx="3429000" cy="93345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600986" y="232510"/>
            <a:ext cx="1942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indent="-304800">
              <a:spcBef>
                <a:spcPct val="0"/>
              </a:spcBef>
            </a:pPr>
            <a:r>
              <a:rPr lang="tr-TR" sz="2000" b="1" dirty="0" smtClean="0">
                <a:solidFill>
                  <a:schemeClr val="accent1"/>
                </a:solidFill>
              </a:rPr>
              <a:t>AVANTAJLARI</a:t>
            </a:r>
          </a:p>
          <a:p>
            <a:pPr marL="304800" indent="-304800">
              <a:spcBef>
                <a:spcPct val="0"/>
              </a:spcBef>
            </a:pPr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2" y="170055"/>
            <a:ext cx="2057400" cy="4951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" y="6397409"/>
            <a:ext cx="1565491" cy="37675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1600" y="5778000"/>
            <a:ext cx="123149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600986" y="232510"/>
            <a:ext cx="1867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indent="-304800">
              <a:spcBef>
                <a:spcPct val="0"/>
              </a:spcBef>
            </a:pPr>
            <a:r>
              <a:rPr lang="tr-TR" sz="2000" b="1" dirty="0" smtClean="0">
                <a:solidFill>
                  <a:schemeClr val="accent1"/>
                </a:solidFill>
              </a:rPr>
              <a:t>DİNAMİKLERİ</a:t>
            </a:r>
          </a:p>
          <a:p>
            <a:pPr marL="304800" indent="-304800">
              <a:spcBef>
                <a:spcPct val="0"/>
              </a:spcBef>
            </a:pPr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2" y="170055"/>
            <a:ext cx="2057400" cy="4951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" y="6397409"/>
            <a:ext cx="1565491" cy="376757"/>
          </a:xfrm>
          <a:prstGeom prst="rect">
            <a:avLst/>
          </a:prstGeom>
        </p:spPr>
      </p:pic>
      <p:sp>
        <p:nvSpPr>
          <p:cNvPr id="48" name="Content Placeholder 4"/>
          <p:cNvSpPr>
            <a:spLocks noGrp="1"/>
          </p:cNvSpPr>
          <p:nvPr>
            <p:ph sz="quarter" idx="13"/>
          </p:nvPr>
        </p:nvSpPr>
        <p:spPr>
          <a:xfrm>
            <a:off x="494784" y="3306445"/>
            <a:ext cx="8458200" cy="68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tr-TR" b="1" dirty="0" smtClean="0"/>
              <a:t> Vade</a:t>
            </a:r>
          </a:p>
          <a:p>
            <a:pPr>
              <a:buFont typeface="Arial" pitchFamily="34" charset="0"/>
              <a:buChar char="•"/>
            </a:pPr>
            <a:endParaRPr lang="tr-TR" sz="1200" b="1" dirty="0" smtClean="0"/>
          </a:p>
          <a:p>
            <a:pPr>
              <a:buFont typeface="Arial" pitchFamily="34" charset="0"/>
              <a:buChar char="•"/>
            </a:pPr>
            <a:endParaRPr lang="tr-TR" sz="1200" b="1" dirty="0" smtClean="0"/>
          </a:p>
          <a:p>
            <a:endParaRPr lang="en-US" b="1" dirty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35" y="4801533"/>
            <a:ext cx="2770684" cy="1385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861" y="1081438"/>
            <a:ext cx="1724025" cy="1471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126" y="2593654"/>
            <a:ext cx="1503629" cy="2119312"/>
          </a:xfrm>
          <a:prstGeom prst="rect">
            <a:avLst/>
          </a:prstGeom>
        </p:spPr>
      </p:pic>
      <p:sp>
        <p:nvSpPr>
          <p:cNvPr id="51" name="Content Placeholder 4"/>
          <p:cNvSpPr txBox="1">
            <a:spLocks/>
          </p:cNvSpPr>
          <p:nvPr/>
        </p:nvSpPr>
        <p:spPr>
          <a:xfrm>
            <a:off x="500535" y="5239926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180975" indent="-180975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355600" indent="-180975" algn="l" defTabSz="4572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36575" indent="-171450" algn="l" defTabSz="457200" rtl="0" eaLnBrk="1" latinLnBrk="0" hangingPunct="1">
              <a:spcBef>
                <a:spcPts val="6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719138" indent="-180975" algn="l" defTabSz="457200" rtl="0" eaLnBrk="1" latinLnBrk="0" hangingPunct="1">
              <a:spcBef>
                <a:spcPts val="600"/>
              </a:spcBef>
              <a:buClrTx/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tr-TR" b="1" dirty="0" smtClean="0"/>
              <a:t> </a:t>
            </a:r>
            <a:r>
              <a:rPr lang="tr-TR" b="1" dirty="0" err="1" smtClean="0"/>
              <a:t>İskonto</a:t>
            </a:r>
            <a:endParaRPr lang="tr-TR" b="1" dirty="0" smtClean="0"/>
          </a:p>
        </p:txBody>
      </p:sp>
      <p:sp>
        <p:nvSpPr>
          <p:cNvPr id="53" name="Content Placeholder 4"/>
          <p:cNvSpPr txBox="1">
            <a:spLocks/>
          </p:cNvSpPr>
          <p:nvPr/>
        </p:nvSpPr>
        <p:spPr>
          <a:xfrm>
            <a:off x="494784" y="1474485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180975" indent="-180975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355600" indent="-180975" algn="l" defTabSz="457200" rtl="0" eaLnBrk="1" latinLnBrk="0" hangingPunct="1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536575" indent="-171450" algn="l" defTabSz="457200" rtl="0" eaLnBrk="1" latinLnBrk="0" hangingPunct="1">
              <a:spcBef>
                <a:spcPts val="6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Helvetica"/>
              </a:defRPr>
            </a:lvl4pPr>
            <a:lvl5pPr marL="719138" indent="-180975" algn="l" defTabSz="457200" rtl="0" eaLnBrk="1" latinLnBrk="0" hangingPunct="1">
              <a:spcBef>
                <a:spcPts val="600"/>
              </a:spcBef>
              <a:buClrTx/>
              <a:buFont typeface="Arial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tr-TR" b="1" dirty="0" smtClean="0"/>
              <a:t> Tüketim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600" y="5778000"/>
            <a:ext cx="1231499" cy="896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51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1066284" y="914400"/>
            <a:ext cx="6934199" cy="4800600"/>
            <a:chOff x="228600" y="533400"/>
            <a:chExt cx="8305800" cy="57150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5261079" y="1105638"/>
              <a:ext cx="62182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81385" y="911588"/>
              <a:ext cx="7576815" cy="248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tr-TR" sz="1200" u="sng" dirty="0" smtClean="0"/>
            </a:p>
          </p:txBody>
        </p:sp>
        <p:pic>
          <p:nvPicPr>
            <p:cNvPr id="14" name="Picture 13" descr="anla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371" y="729018"/>
              <a:ext cx="1271589" cy="66182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038064" y="729018"/>
              <a:ext cx="1696730" cy="661824"/>
            </a:xfrm>
            <a:prstGeom prst="rect">
              <a:avLst/>
            </a:prstGeom>
            <a:solidFill>
              <a:srgbClr val="BDEE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100" b="1" dirty="0" smtClean="0">
                  <a:solidFill>
                    <a:schemeClr val="tx1"/>
                  </a:solidFill>
                </a:rPr>
                <a:t>Müşteri , filo tanımı, ikmal, </a:t>
              </a:r>
              <a:r>
                <a:rPr lang="tr-TR" sz="1100" b="1" dirty="0" err="1" smtClean="0">
                  <a:solidFill>
                    <a:schemeClr val="tx1"/>
                  </a:solidFill>
                </a:rPr>
                <a:t>iskonto</a:t>
              </a:r>
              <a:r>
                <a:rPr lang="tr-TR" sz="1100" b="1" dirty="0" smtClean="0">
                  <a:solidFill>
                    <a:schemeClr val="tx1"/>
                  </a:solidFill>
                </a:rPr>
                <a:t> ve limit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121414" y="1105638"/>
              <a:ext cx="12013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890042" y="1427095"/>
              <a:ext cx="0" cy="5174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041037" y="2029653"/>
              <a:ext cx="1696730" cy="661824"/>
            </a:xfrm>
            <a:prstGeom prst="rect">
              <a:avLst/>
            </a:prstGeom>
            <a:solidFill>
              <a:srgbClr val="BDEE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100" b="1" dirty="0" smtClean="0">
                  <a:solidFill>
                    <a:schemeClr val="tx1"/>
                  </a:solidFill>
                </a:rPr>
                <a:t>Ekipman </a:t>
              </a:r>
              <a:r>
                <a:rPr lang="tr-TR" sz="1100" b="1" dirty="0">
                  <a:solidFill>
                    <a:schemeClr val="tx1"/>
                  </a:solidFill>
                </a:rPr>
                <a:t>p</a:t>
              </a:r>
              <a:r>
                <a:rPr lang="tr-TR" sz="1100" b="1" dirty="0" smtClean="0">
                  <a:solidFill>
                    <a:schemeClr val="tx1"/>
                  </a:solidFill>
                </a:rPr>
                <a:t>rogramlama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890042" y="2722723"/>
              <a:ext cx="0" cy="15524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520639" y="5439426"/>
              <a:ext cx="38275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1" descr="C:\Users\J0277349\AppData\Local\Microsoft\Windows\Temporary Internet Files\Content.Outlook\GQ4Q30ZV\_MG_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2797" y="4913872"/>
              <a:ext cx="1938282" cy="1064725"/>
            </a:xfrm>
            <a:prstGeom prst="rect">
              <a:avLst/>
            </a:prstGeom>
            <a:noFill/>
          </p:spPr>
        </p:pic>
        <p:sp>
          <p:nvSpPr>
            <p:cNvPr id="40" name="Rectangle 39"/>
            <p:cNvSpPr/>
            <p:nvPr/>
          </p:nvSpPr>
          <p:spPr>
            <a:xfrm>
              <a:off x="3564349" y="3152153"/>
              <a:ext cx="1538768" cy="614492"/>
            </a:xfrm>
            <a:prstGeom prst="rect">
              <a:avLst/>
            </a:prstGeom>
            <a:solidFill>
              <a:srgbClr val="BDEE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200" b="1" dirty="0" smtClean="0">
                  <a:solidFill>
                    <a:schemeClr val="tx1"/>
                  </a:solidFill>
                </a:rPr>
                <a:t>Sistem kontrolleri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940470" y="5773833"/>
              <a:ext cx="1257330" cy="438723"/>
            </a:xfrm>
            <a:prstGeom prst="rect">
              <a:avLst/>
            </a:prstGeom>
            <a:solidFill>
              <a:srgbClr val="BDEE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r-TR" sz="1100" b="1" dirty="0" smtClean="0">
                  <a:solidFill>
                    <a:schemeClr val="tx1"/>
                  </a:solidFill>
                </a:rPr>
                <a:t>Yakıtmatik bilgi fişi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1803688" y="5439426"/>
              <a:ext cx="139411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 descr="pc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421" y="3042522"/>
              <a:ext cx="1401602" cy="960469"/>
            </a:xfrm>
            <a:prstGeom prst="rect">
              <a:avLst/>
            </a:prstGeom>
          </p:spPr>
        </p:pic>
        <p:cxnSp>
          <p:nvCxnSpPr>
            <p:cNvPr id="50" name="Straight Arrow Connector 49"/>
            <p:cNvCxnSpPr/>
            <p:nvPr/>
          </p:nvCxnSpPr>
          <p:spPr>
            <a:xfrm flipH="1" flipV="1">
              <a:off x="1347220" y="4070919"/>
              <a:ext cx="1" cy="11052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751371" y="4410626"/>
              <a:ext cx="1191700" cy="436637"/>
            </a:xfrm>
            <a:prstGeom prst="rect">
              <a:avLst/>
            </a:prstGeom>
            <a:solidFill>
              <a:srgbClr val="BDEE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100" b="1" dirty="0" smtClean="0">
                  <a:solidFill>
                    <a:schemeClr val="tx1"/>
                  </a:solidFill>
                </a:rPr>
                <a:t>Web raporlama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946" y="4837641"/>
              <a:ext cx="634898" cy="90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Rectangle 56"/>
            <p:cNvSpPr/>
            <p:nvPr/>
          </p:nvSpPr>
          <p:spPr>
            <a:xfrm>
              <a:off x="3406387" y="685800"/>
              <a:ext cx="1696730" cy="661824"/>
            </a:xfrm>
            <a:prstGeom prst="rect">
              <a:avLst/>
            </a:prstGeom>
            <a:solidFill>
              <a:srgbClr val="BDEE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100" b="1" dirty="0" smtClean="0">
                  <a:solidFill>
                    <a:schemeClr val="tx1"/>
                  </a:solidFill>
                </a:rPr>
                <a:t>Müşteriyle sözleşme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1347222" y="1480036"/>
              <a:ext cx="0" cy="15508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564705" y="1687512"/>
              <a:ext cx="1630243" cy="648886"/>
            </a:xfrm>
            <a:prstGeom prst="rect">
              <a:avLst/>
            </a:prstGeom>
            <a:solidFill>
              <a:srgbClr val="BDEE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100" b="1" dirty="0" smtClean="0">
                  <a:solidFill>
                    <a:schemeClr val="tx1"/>
                  </a:solidFill>
                </a:rPr>
                <a:t>10 günde 1 müşteriye faturalama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Curved Up Arrow 68"/>
            <p:cNvSpPr/>
            <p:nvPr/>
          </p:nvSpPr>
          <p:spPr>
            <a:xfrm rot="16200000">
              <a:off x="4639849" y="3295513"/>
              <a:ext cx="1678751" cy="397619"/>
            </a:xfrm>
            <a:prstGeom prst="curved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Curved Right Arrow 69"/>
            <p:cNvSpPr/>
            <p:nvPr/>
          </p:nvSpPr>
          <p:spPr>
            <a:xfrm>
              <a:off x="2946029" y="2781271"/>
              <a:ext cx="399550" cy="1629355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6890042" y="4533367"/>
              <a:ext cx="0" cy="6453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068497" y="4275125"/>
              <a:ext cx="1669271" cy="687001"/>
            </a:xfrm>
            <a:prstGeom prst="rect">
              <a:avLst/>
            </a:prstGeom>
            <a:solidFill>
              <a:srgbClr val="BDEE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100" b="1" dirty="0" smtClean="0">
                  <a:solidFill>
                    <a:schemeClr val="tx1"/>
                  </a:solidFill>
                </a:rPr>
                <a:t>Montaj ( VIU veya halka )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9139" y="2366930"/>
              <a:ext cx="828071" cy="711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64002" y="2387608"/>
              <a:ext cx="897077" cy="670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87686" y="3864899"/>
              <a:ext cx="1552633" cy="862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20138" y="1427095"/>
              <a:ext cx="835258" cy="459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27931" y="5176159"/>
              <a:ext cx="1124221" cy="630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51371" y="5217514"/>
              <a:ext cx="1083968" cy="66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68497" y="2967932"/>
              <a:ext cx="1666298" cy="1050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2378" y="1591790"/>
              <a:ext cx="811987" cy="587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49513" y="2438399"/>
              <a:ext cx="731339" cy="52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Rectangle 40"/>
            <p:cNvSpPr/>
            <p:nvPr/>
          </p:nvSpPr>
          <p:spPr>
            <a:xfrm>
              <a:off x="228600" y="533400"/>
              <a:ext cx="8305800" cy="5715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600986" y="232510"/>
            <a:ext cx="1670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indent="-304800">
              <a:spcBef>
                <a:spcPct val="0"/>
              </a:spcBef>
            </a:pPr>
            <a:r>
              <a:rPr lang="tr-TR" sz="2000" b="1" dirty="0" smtClean="0">
                <a:solidFill>
                  <a:schemeClr val="accent1"/>
                </a:solidFill>
              </a:rPr>
              <a:t>SÜREÇLERİ</a:t>
            </a:r>
          </a:p>
          <a:p>
            <a:pPr marL="304800" indent="-304800">
              <a:spcBef>
                <a:spcPct val="0"/>
              </a:spcBef>
            </a:pPr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2" y="170055"/>
            <a:ext cx="2057400" cy="4951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" y="6397409"/>
            <a:ext cx="1565491" cy="37675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60101" y="5778000"/>
            <a:ext cx="123149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9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6224" name="Picture 2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792535"/>
            <a:ext cx="1719170" cy="9334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046234" name="Text Box 282"/>
          <p:cNvSpPr txBox="1">
            <a:spLocks noChangeArrowheads="1"/>
          </p:cNvSpPr>
          <p:nvPr/>
        </p:nvSpPr>
        <p:spPr bwMode="auto">
          <a:xfrm>
            <a:off x="395288" y="1412875"/>
            <a:ext cx="57007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tr-TR" altLang="tr-TR" b="1" i="1" dirty="0">
                <a:solidFill>
                  <a:srgbClr val="000000"/>
                </a:solidFill>
              </a:rPr>
              <a:t>Halka</a:t>
            </a:r>
            <a:r>
              <a:rPr lang="tr-TR" altLang="tr-TR" sz="2400" b="1" i="1" dirty="0">
                <a:solidFill>
                  <a:srgbClr val="000000"/>
                </a:solidFill>
              </a:rPr>
              <a:t>:</a:t>
            </a:r>
            <a:r>
              <a:rPr lang="tr-TR" altLang="tr-TR" sz="1600" dirty="0">
                <a:solidFill>
                  <a:srgbClr val="000000"/>
                </a:solidFill>
              </a:rPr>
              <a:t> Müşteri </a:t>
            </a:r>
            <a:r>
              <a:rPr lang="tr-TR" altLang="tr-TR" sz="1600" dirty="0" smtClean="0">
                <a:solidFill>
                  <a:srgbClr val="000000"/>
                </a:solidFill>
              </a:rPr>
              <a:t>cihaz </a:t>
            </a:r>
            <a:r>
              <a:rPr lang="tr-TR" altLang="tr-TR" sz="1600" dirty="0">
                <a:solidFill>
                  <a:srgbClr val="000000"/>
                </a:solidFill>
              </a:rPr>
              <a:t>araca takılı ve sabit olsun istiyorsa müşteriye </a:t>
            </a:r>
            <a:r>
              <a:rPr lang="tr-TR" altLang="tr-TR" sz="1600" dirty="0" smtClean="0">
                <a:solidFill>
                  <a:srgbClr val="000000"/>
                </a:solidFill>
              </a:rPr>
              <a:t>kart yerine </a:t>
            </a:r>
            <a:r>
              <a:rPr lang="tr-TR" altLang="tr-TR" sz="1600" dirty="0">
                <a:solidFill>
                  <a:srgbClr val="000000"/>
                </a:solidFill>
              </a:rPr>
              <a:t>halka  teklif edilir. </a:t>
            </a:r>
          </a:p>
          <a:p>
            <a:pPr algn="just"/>
            <a:r>
              <a:rPr lang="tr-TR" altLang="tr-TR" sz="1600" dirty="0">
                <a:solidFill>
                  <a:srgbClr val="000000"/>
                </a:solidFill>
              </a:rPr>
              <a:t>Halka </a:t>
            </a:r>
            <a:r>
              <a:rPr lang="tr-TR" altLang="tr-TR" sz="1600" dirty="0" smtClean="0">
                <a:solidFill>
                  <a:srgbClr val="000000"/>
                </a:solidFill>
              </a:rPr>
              <a:t>ile </a:t>
            </a:r>
            <a:r>
              <a:rPr lang="tr-TR" altLang="tr-TR" sz="1600" dirty="0">
                <a:solidFill>
                  <a:srgbClr val="000000"/>
                </a:solidFill>
              </a:rPr>
              <a:t>her türlü limitleme, kısıtlama ve raporlama yapmak mümkündür</a:t>
            </a:r>
            <a:r>
              <a:rPr lang="tr-TR" altLang="tr-TR" sz="1600" dirty="0" smtClean="0">
                <a:solidFill>
                  <a:srgbClr val="000000"/>
                </a:solidFill>
              </a:rPr>
              <a:t>. Montaj, portal üzerinden verilen onay kodları ile </a:t>
            </a:r>
            <a:r>
              <a:rPr lang="tr-TR" altLang="tr-TR" sz="1600" i="1" u="sng" dirty="0" smtClean="0">
                <a:solidFill>
                  <a:srgbClr val="000000"/>
                </a:solidFill>
              </a:rPr>
              <a:t>kargo süreci yaşanmadan</a:t>
            </a:r>
            <a:r>
              <a:rPr lang="tr-TR" altLang="tr-TR" sz="1600" dirty="0" smtClean="0">
                <a:solidFill>
                  <a:srgbClr val="000000"/>
                </a:solidFill>
              </a:rPr>
              <a:t> yapılır. </a:t>
            </a:r>
            <a:endParaRPr lang="en-US" altLang="tr-TR" sz="1600" dirty="0">
              <a:solidFill>
                <a:srgbClr val="000000"/>
              </a:solidFill>
            </a:endParaRPr>
          </a:p>
        </p:txBody>
      </p:sp>
      <p:sp>
        <p:nvSpPr>
          <p:cNvPr id="2046236" name="Text Box 284"/>
          <p:cNvSpPr txBox="1">
            <a:spLocks noChangeArrowheads="1"/>
          </p:cNvSpPr>
          <p:nvPr/>
        </p:nvSpPr>
        <p:spPr bwMode="auto">
          <a:xfrm>
            <a:off x="3419475" y="3644900"/>
            <a:ext cx="5513388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Low"/>
            <a:r>
              <a:rPr lang="tr-TR" altLang="tr-TR" b="1" i="1" dirty="0" err="1">
                <a:solidFill>
                  <a:srgbClr val="000000"/>
                </a:solidFill>
              </a:rPr>
              <a:t>FiloKart</a:t>
            </a:r>
            <a:r>
              <a:rPr lang="tr-TR" altLang="tr-TR" sz="1600" b="1" i="1" dirty="0">
                <a:solidFill>
                  <a:srgbClr val="000000"/>
                </a:solidFill>
              </a:rPr>
              <a:t>:</a:t>
            </a:r>
            <a:r>
              <a:rPr lang="tr-TR" altLang="tr-TR" sz="1600" dirty="0">
                <a:solidFill>
                  <a:srgbClr val="000000"/>
                </a:solidFill>
              </a:rPr>
              <a:t> Bu çözüm anahtarlık benzeri bir çözümdür. Fakat  anahtarlık yerine görsel olarak daha estetik olan </a:t>
            </a:r>
            <a:r>
              <a:rPr lang="tr-TR" altLang="tr-TR" sz="1600" dirty="0" smtClean="0">
                <a:solidFill>
                  <a:srgbClr val="000000"/>
                </a:solidFill>
              </a:rPr>
              <a:t>kartlar </a:t>
            </a:r>
            <a:r>
              <a:rPr lang="tr-TR" altLang="tr-TR" sz="1600" dirty="0">
                <a:solidFill>
                  <a:srgbClr val="000000"/>
                </a:solidFill>
              </a:rPr>
              <a:t>kullanılmaktadır. Filo kartlar ile </a:t>
            </a:r>
            <a:r>
              <a:rPr lang="tr-TR" altLang="tr-TR" sz="1600" dirty="0" smtClean="0">
                <a:solidFill>
                  <a:srgbClr val="000000"/>
                </a:solidFill>
              </a:rPr>
              <a:t>halkada olduğu gibi tüm </a:t>
            </a:r>
            <a:r>
              <a:rPr lang="tr-TR" altLang="tr-TR" sz="1600" dirty="0">
                <a:solidFill>
                  <a:srgbClr val="000000"/>
                </a:solidFill>
              </a:rPr>
              <a:t>limitleme, </a:t>
            </a:r>
            <a:r>
              <a:rPr lang="tr-TR" altLang="tr-TR" sz="1600" dirty="0" smtClean="0">
                <a:solidFill>
                  <a:srgbClr val="000000"/>
                </a:solidFill>
              </a:rPr>
              <a:t>kısıtlama </a:t>
            </a:r>
            <a:r>
              <a:rPr lang="tr-TR" altLang="tr-TR" sz="1600" dirty="0">
                <a:solidFill>
                  <a:srgbClr val="000000"/>
                </a:solidFill>
              </a:rPr>
              <a:t>ve raporlama fonksiyonları kullanılabilmektedir.</a:t>
            </a:r>
            <a:endParaRPr lang="en-US" altLang="tr-TR" sz="1600" dirty="0">
              <a:solidFill>
                <a:srgbClr val="000000"/>
              </a:solidFill>
            </a:endParaRPr>
          </a:p>
        </p:txBody>
      </p:sp>
      <p:pic>
        <p:nvPicPr>
          <p:cNvPr id="2046242" name="Picture 2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416" y="3573463"/>
            <a:ext cx="2443167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00986" y="232510"/>
            <a:ext cx="1968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indent="-304800">
              <a:spcBef>
                <a:spcPct val="0"/>
              </a:spcBef>
            </a:pPr>
            <a:r>
              <a:rPr lang="tr-TR" sz="2000" b="1" dirty="0" smtClean="0">
                <a:solidFill>
                  <a:schemeClr val="accent1"/>
                </a:solidFill>
              </a:rPr>
              <a:t>EKİPMANLARI</a:t>
            </a:r>
          </a:p>
          <a:p>
            <a:pPr marL="304800" indent="-304800">
              <a:spcBef>
                <a:spcPct val="0"/>
              </a:spcBef>
            </a:pPr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2" y="170055"/>
            <a:ext cx="2057400" cy="4951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" y="6397409"/>
            <a:ext cx="1565491" cy="37675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101" y="5778000"/>
            <a:ext cx="123149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6234" grpId="0"/>
      <p:bldP spid="20462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600986" y="232510"/>
            <a:ext cx="5628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>
              <a:spcBef>
                <a:spcPct val="0"/>
              </a:spcBef>
            </a:pPr>
            <a:r>
              <a:rPr lang="tr-TR" sz="2000" b="1" dirty="0" smtClean="0">
                <a:solidFill>
                  <a:schemeClr val="accent1"/>
                </a:solidFill>
              </a:rPr>
              <a:t>MÜŞTERİ PORTALI</a:t>
            </a:r>
          </a:p>
          <a:p>
            <a:pPr marL="304800" indent="-304800">
              <a:spcBef>
                <a:spcPct val="0"/>
              </a:spcBef>
            </a:pPr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2" y="170055"/>
            <a:ext cx="2057400" cy="495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" y="6397409"/>
            <a:ext cx="1565491" cy="3767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5242"/>
            <a:ext cx="6858000" cy="507212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600" y="5778000"/>
            <a:ext cx="1231499" cy="89619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8515"/>
            <a:ext cx="1295400" cy="10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3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600986" y="232510"/>
            <a:ext cx="5628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>
              <a:spcBef>
                <a:spcPct val="0"/>
              </a:spcBef>
            </a:pPr>
            <a:r>
              <a:rPr lang="tr-TR" sz="2000" b="1" dirty="0" smtClean="0">
                <a:solidFill>
                  <a:schemeClr val="accent1"/>
                </a:solidFill>
              </a:rPr>
              <a:t>MÜŞTERİ TEMİNATLANDIRMA</a:t>
            </a:r>
          </a:p>
          <a:p>
            <a:pPr marL="304800" indent="-304800">
              <a:spcBef>
                <a:spcPct val="0"/>
              </a:spcBef>
            </a:pPr>
            <a:endParaRPr lang="en-U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2" y="170055"/>
            <a:ext cx="2057400" cy="495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4" y="6397409"/>
            <a:ext cx="1565491" cy="376757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219200"/>
            <a:ext cx="8458200" cy="5029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tr-TR" b="1" dirty="0" smtClean="0"/>
              <a:t> Banka teminat mektubu (BTM)</a:t>
            </a:r>
          </a:p>
          <a:p>
            <a:pPr>
              <a:buFont typeface="Arial" pitchFamily="34" charset="0"/>
              <a:buChar char="•"/>
            </a:pPr>
            <a:endParaRPr lang="tr-TR" sz="1200" b="1" dirty="0"/>
          </a:p>
          <a:p>
            <a:pPr>
              <a:buFont typeface="Arial" pitchFamily="34" charset="0"/>
              <a:buChar char="•"/>
            </a:pPr>
            <a:r>
              <a:rPr lang="tr-TR" b="1" dirty="0" smtClean="0"/>
              <a:t> Doğrudan borçlandırma / tahsilat sistemi DBS / DTS</a:t>
            </a:r>
          </a:p>
          <a:p>
            <a:pPr>
              <a:buFont typeface="Arial" pitchFamily="34" charset="0"/>
              <a:buChar char="•"/>
            </a:pPr>
            <a:endParaRPr lang="tr-TR" b="1" dirty="0"/>
          </a:p>
          <a:p>
            <a:pPr>
              <a:buFont typeface="Arial" pitchFamily="34" charset="0"/>
              <a:buChar char="•"/>
            </a:pPr>
            <a:r>
              <a:rPr lang="tr-TR" b="1" dirty="0" smtClean="0"/>
              <a:t> Ön ödeme / Nakit blokaj</a:t>
            </a:r>
          </a:p>
          <a:p>
            <a:pPr>
              <a:buFont typeface="Arial" pitchFamily="34" charset="0"/>
              <a:buChar char="•"/>
            </a:pPr>
            <a:endParaRPr lang="tr-TR" b="1" dirty="0"/>
          </a:p>
          <a:p>
            <a:pPr>
              <a:buFont typeface="Arial" pitchFamily="34" charset="0"/>
              <a:buChar char="•"/>
            </a:pPr>
            <a:r>
              <a:rPr lang="tr-TR" b="1" dirty="0" smtClean="0"/>
              <a:t> Kredi kartı</a:t>
            </a:r>
            <a:endParaRPr lang="en-US" b="1" dirty="0"/>
          </a:p>
          <a:p>
            <a:pPr>
              <a:buFont typeface="Arial" pitchFamily="34" charset="0"/>
              <a:buChar char="•"/>
            </a:pP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743200"/>
            <a:ext cx="4058696" cy="32461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600" y="5778000"/>
            <a:ext cx="123149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_blue">
  <a:themeElements>
    <a:clrScheme name="TOTAL bleu">
      <a:dk1>
        <a:sysClr val="windowText" lastClr="000000"/>
      </a:dk1>
      <a:lt1>
        <a:sysClr val="window" lastClr="FFFFFF"/>
      </a:lt1>
      <a:dk2>
        <a:srgbClr val="505150"/>
      </a:dk2>
      <a:lt2>
        <a:srgbClr val="003A78"/>
      </a:lt2>
      <a:accent1>
        <a:srgbClr val="00B5E2"/>
      </a:accent1>
      <a:accent2>
        <a:srgbClr val="1A76BC"/>
      </a:accent2>
      <a:accent3>
        <a:srgbClr val="4EC0DE"/>
      </a:accent3>
      <a:accent4>
        <a:srgbClr val="0092D4"/>
      </a:accent4>
      <a:accent5>
        <a:srgbClr val="00425C"/>
      </a:accent5>
      <a:accent6>
        <a:srgbClr val="00A6AA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TOTAL_EP_FR_bleu">
  <a:themeElements>
    <a:clrScheme name="TOTAL Lilas">
      <a:dk1>
        <a:sysClr val="windowText" lastClr="000000"/>
      </a:dk1>
      <a:lt1>
        <a:sysClr val="window" lastClr="FFFFFF"/>
      </a:lt1>
      <a:dk2>
        <a:srgbClr val="505150"/>
      </a:dk2>
      <a:lt2>
        <a:srgbClr val="F1BFDA"/>
      </a:lt2>
      <a:accent1>
        <a:srgbClr val="B20066"/>
      </a:accent1>
      <a:accent2>
        <a:srgbClr val="E62B87"/>
      </a:accent2>
      <a:accent3>
        <a:srgbClr val="BA348B"/>
      </a:accent3>
      <a:accent4>
        <a:srgbClr val="E71E6C"/>
      </a:accent4>
      <a:accent5>
        <a:srgbClr val="B3338A"/>
      </a:accent5>
      <a:accent6>
        <a:srgbClr val="F4A5AD"/>
      </a:accent6>
      <a:hlink>
        <a:srgbClr val="FFFFFF"/>
      </a:hlink>
      <a:folHlink>
        <a:srgbClr val="FFFF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TOTAL_EP_FR_bleu">
  <a:themeElements>
    <a:clrScheme name="TOTAL rouges">
      <a:dk1>
        <a:sysClr val="windowText" lastClr="000000"/>
      </a:dk1>
      <a:lt1>
        <a:sysClr val="window" lastClr="FFFFFF"/>
      </a:lt1>
      <a:dk2>
        <a:srgbClr val="505150"/>
      </a:dk2>
      <a:lt2>
        <a:srgbClr val="BD2B0B"/>
      </a:lt2>
      <a:accent1>
        <a:srgbClr val="EB5B25"/>
      </a:accent1>
      <a:accent2>
        <a:srgbClr val="FDC600"/>
      </a:accent2>
      <a:accent3>
        <a:srgbClr val="FFD300"/>
      </a:accent3>
      <a:accent4>
        <a:srgbClr val="D9A500"/>
      </a:accent4>
      <a:accent5>
        <a:srgbClr val="E2152E"/>
      </a:accent5>
      <a:accent6>
        <a:srgbClr val="D84820"/>
      </a:accent6>
      <a:hlink>
        <a:srgbClr val="FFFFFF"/>
      </a:hlink>
      <a:folHlink>
        <a:srgbClr val="FFFF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8_TOTAL_EP_FR_bleu">
  <a:themeElements>
    <a:clrScheme name="TOTAL vignes">
      <a:dk1>
        <a:sysClr val="windowText" lastClr="000000"/>
      </a:dk1>
      <a:lt1>
        <a:sysClr val="window" lastClr="FFFFFF"/>
      </a:lt1>
      <a:dk2>
        <a:srgbClr val="505150"/>
      </a:dk2>
      <a:lt2>
        <a:srgbClr val="EB5B56"/>
      </a:lt2>
      <a:accent1>
        <a:srgbClr val="870337"/>
      </a:accent1>
      <a:accent2>
        <a:srgbClr val="CE053A"/>
      </a:accent2>
      <a:accent3>
        <a:srgbClr val="5B0025"/>
      </a:accent3>
      <a:accent4>
        <a:srgbClr val="E50043"/>
      </a:accent4>
      <a:accent5>
        <a:srgbClr val="C4014B"/>
      </a:accent5>
      <a:accent6>
        <a:srgbClr val="E2152E"/>
      </a:accent6>
      <a:hlink>
        <a:srgbClr val="FFFFFF"/>
      </a:hlink>
      <a:folHlink>
        <a:srgbClr val="FFFF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9_TOTAL_EP_FR_bleu">
  <a:themeElements>
    <a:clrScheme name="TOTAL vignes">
      <a:dk1>
        <a:sysClr val="windowText" lastClr="000000"/>
      </a:dk1>
      <a:lt1>
        <a:sysClr val="window" lastClr="FFFFFF"/>
      </a:lt1>
      <a:dk2>
        <a:srgbClr val="505150"/>
      </a:dk2>
      <a:lt2>
        <a:srgbClr val="EB5B56"/>
      </a:lt2>
      <a:accent1>
        <a:srgbClr val="870337"/>
      </a:accent1>
      <a:accent2>
        <a:srgbClr val="CE053A"/>
      </a:accent2>
      <a:accent3>
        <a:srgbClr val="5B0025"/>
      </a:accent3>
      <a:accent4>
        <a:srgbClr val="E50043"/>
      </a:accent4>
      <a:accent5>
        <a:srgbClr val="C4014B"/>
      </a:accent5>
      <a:accent6>
        <a:srgbClr val="E2152E"/>
      </a:accent6>
      <a:hlink>
        <a:srgbClr val="FFFFFF"/>
      </a:hlink>
      <a:folHlink>
        <a:srgbClr val="FFFF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_Theme_darkred">
  <a:themeElements>
    <a:clrScheme name="TOTAL bleu">
      <a:dk1>
        <a:sysClr val="windowText" lastClr="000000"/>
      </a:dk1>
      <a:lt1>
        <a:sysClr val="window" lastClr="FFFFFF"/>
      </a:lt1>
      <a:dk2>
        <a:srgbClr val="505150"/>
      </a:dk2>
      <a:lt2>
        <a:srgbClr val="003A78"/>
      </a:lt2>
      <a:accent1>
        <a:srgbClr val="00B5E2"/>
      </a:accent1>
      <a:accent2>
        <a:srgbClr val="1A76BC"/>
      </a:accent2>
      <a:accent3>
        <a:srgbClr val="4EC0DE"/>
      </a:accent3>
      <a:accent4>
        <a:srgbClr val="0092D4"/>
      </a:accent4>
      <a:accent5>
        <a:srgbClr val="00425C"/>
      </a:accent5>
      <a:accent6>
        <a:srgbClr val="00A6AA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_darkred">
  <a:themeElements>
    <a:clrScheme name="TOTAL bleu">
      <a:dk1>
        <a:sysClr val="windowText" lastClr="000000"/>
      </a:dk1>
      <a:lt1>
        <a:sysClr val="window" lastClr="FFFFFF"/>
      </a:lt1>
      <a:dk2>
        <a:srgbClr val="505150"/>
      </a:dk2>
      <a:lt2>
        <a:srgbClr val="003A78"/>
      </a:lt2>
      <a:accent1>
        <a:srgbClr val="00B5E2"/>
      </a:accent1>
      <a:accent2>
        <a:srgbClr val="1A76BC"/>
      </a:accent2>
      <a:accent3>
        <a:srgbClr val="4EC0DE"/>
      </a:accent3>
      <a:accent4>
        <a:srgbClr val="0092D4"/>
      </a:accent4>
      <a:accent5>
        <a:srgbClr val="00425C"/>
      </a:accent5>
      <a:accent6>
        <a:srgbClr val="00A6AA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OTAL_EP_FR_bleu">
  <a:themeElements>
    <a:clrScheme name="TOTAL Lilas">
      <a:dk1>
        <a:sysClr val="windowText" lastClr="000000"/>
      </a:dk1>
      <a:lt1>
        <a:sysClr val="window" lastClr="FFFFFF"/>
      </a:lt1>
      <a:dk2>
        <a:srgbClr val="505150"/>
      </a:dk2>
      <a:lt2>
        <a:srgbClr val="F1BFDA"/>
      </a:lt2>
      <a:accent1>
        <a:srgbClr val="B20066"/>
      </a:accent1>
      <a:accent2>
        <a:srgbClr val="E62B87"/>
      </a:accent2>
      <a:accent3>
        <a:srgbClr val="BA348B"/>
      </a:accent3>
      <a:accent4>
        <a:srgbClr val="E71E6C"/>
      </a:accent4>
      <a:accent5>
        <a:srgbClr val="B3338A"/>
      </a:accent5>
      <a:accent6>
        <a:srgbClr val="F4A5AD"/>
      </a:accent6>
      <a:hlink>
        <a:srgbClr val="FFFFFF"/>
      </a:hlink>
      <a:folHlink>
        <a:srgbClr val="FFFF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OTAL_EP_FR_bleu">
  <a:themeElements>
    <a:clrScheme name="TOTAL rouges">
      <a:dk1>
        <a:sysClr val="windowText" lastClr="000000"/>
      </a:dk1>
      <a:lt1>
        <a:sysClr val="window" lastClr="FFFFFF"/>
      </a:lt1>
      <a:dk2>
        <a:srgbClr val="505150"/>
      </a:dk2>
      <a:lt2>
        <a:srgbClr val="BD2B0B"/>
      </a:lt2>
      <a:accent1>
        <a:srgbClr val="EB5B25"/>
      </a:accent1>
      <a:accent2>
        <a:srgbClr val="FDC600"/>
      </a:accent2>
      <a:accent3>
        <a:srgbClr val="FFD300"/>
      </a:accent3>
      <a:accent4>
        <a:srgbClr val="D9A500"/>
      </a:accent4>
      <a:accent5>
        <a:srgbClr val="E2152E"/>
      </a:accent5>
      <a:accent6>
        <a:srgbClr val="D84820"/>
      </a:accent6>
      <a:hlink>
        <a:srgbClr val="FFFFFF"/>
      </a:hlink>
      <a:folHlink>
        <a:srgbClr val="FFFF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TOTAL_EP_FR_bleu">
  <a:themeElements>
    <a:clrScheme name="TOTAL vert d'eau">
      <a:dk1>
        <a:sysClr val="windowText" lastClr="000000"/>
      </a:dk1>
      <a:lt1>
        <a:sysClr val="window" lastClr="FFFFFF"/>
      </a:lt1>
      <a:dk2>
        <a:srgbClr val="505150"/>
      </a:dk2>
      <a:lt2>
        <a:srgbClr val="008F70"/>
      </a:lt2>
      <a:accent1>
        <a:srgbClr val="74C6C7"/>
      </a:accent1>
      <a:accent2>
        <a:srgbClr val="BBDDC3"/>
      </a:accent2>
      <a:accent3>
        <a:srgbClr val="CAD400"/>
      </a:accent3>
      <a:accent4>
        <a:srgbClr val="2BB6B7"/>
      </a:accent4>
      <a:accent5>
        <a:srgbClr val="888000"/>
      </a:accent5>
      <a:accent6>
        <a:srgbClr val="7BBB58"/>
      </a:accent6>
      <a:hlink>
        <a:srgbClr val="FFFFFF"/>
      </a:hlink>
      <a:folHlink>
        <a:srgbClr val="FFFF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TOTAL_EP_FR_bleu">
  <a:themeElements>
    <a:clrScheme name="TOTAL vignes">
      <a:dk1>
        <a:sysClr val="windowText" lastClr="000000"/>
      </a:dk1>
      <a:lt1>
        <a:sysClr val="window" lastClr="FFFFFF"/>
      </a:lt1>
      <a:dk2>
        <a:srgbClr val="505150"/>
      </a:dk2>
      <a:lt2>
        <a:srgbClr val="EB5B56"/>
      </a:lt2>
      <a:accent1>
        <a:srgbClr val="870337"/>
      </a:accent1>
      <a:accent2>
        <a:srgbClr val="CE053A"/>
      </a:accent2>
      <a:accent3>
        <a:srgbClr val="5B0025"/>
      </a:accent3>
      <a:accent4>
        <a:srgbClr val="E50043"/>
      </a:accent4>
      <a:accent5>
        <a:srgbClr val="C4014B"/>
      </a:accent5>
      <a:accent6>
        <a:srgbClr val="E2152E"/>
      </a:accent6>
      <a:hlink>
        <a:srgbClr val="FFFFFF"/>
      </a:hlink>
      <a:folHlink>
        <a:srgbClr val="FFFF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eme_violet">
  <a:themeElements>
    <a:clrScheme name="TOTAL bleu">
      <a:dk1>
        <a:sysClr val="windowText" lastClr="000000"/>
      </a:dk1>
      <a:lt1>
        <a:sysClr val="window" lastClr="FFFFFF"/>
      </a:lt1>
      <a:dk2>
        <a:srgbClr val="505150"/>
      </a:dk2>
      <a:lt2>
        <a:srgbClr val="003A78"/>
      </a:lt2>
      <a:accent1>
        <a:srgbClr val="00B5E2"/>
      </a:accent1>
      <a:accent2>
        <a:srgbClr val="1A76BC"/>
      </a:accent2>
      <a:accent3>
        <a:srgbClr val="4EC0DE"/>
      </a:accent3>
      <a:accent4>
        <a:srgbClr val="0092D4"/>
      </a:accent4>
      <a:accent5>
        <a:srgbClr val="00425C"/>
      </a:accent5>
      <a:accent6>
        <a:srgbClr val="00A6AA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TOTAL_EP_FR_bleu">
  <a:themeElements>
    <a:clrScheme name="TOTAL Lilas">
      <a:dk1>
        <a:sysClr val="windowText" lastClr="000000"/>
      </a:dk1>
      <a:lt1>
        <a:sysClr val="window" lastClr="FFFFFF"/>
      </a:lt1>
      <a:dk2>
        <a:srgbClr val="505150"/>
      </a:dk2>
      <a:lt2>
        <a:srgbClr val="F1BFDA"/>
      </a:lt2>
      <a:accent1>
        <a:srgbClr val="B20066"/>
      </a:accent1>
      <a:accent2>
        <a:srgbClr val="E62B87"/>
      </a:accent2>
      <a:accent3>
        <a:srgbClr val="BA348B"/>
      </a:accent3>
      <a:accent4>
        <a:srgbClr val="E71E6C"/>
      </a:accent4>
      <a:accent5>
        <a:srgbClr val="B3338A"/>
      </a:accent5>
      <a:accent6>
        <a:srgbClr val="F4A5AD"/>
      </a:accent6>
      <a:hlink>
        <a:srgbClr val="FFFFFF"/>
      </a:hlink>
      <a:folHlink>
        <a:srgbClr val="FFFFF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eme_orange">
  <a:themeElements>
    <a:clrScheme name="TOTAL bleu">
      <a:dk1>
        <a:sysClr val="windowText" lastClr="000000"/>
      </a:dk1>
      <a:lt1>
        <a:sysClr val="window" lastClr="FFFFFF"/>
      </a:lt1>
      <a:dk2>
        <a:srgbClr val="505150"/>
      </a:dk2>
      <a:lt2>
        <a:srgbClr val="003A78"/>
      </a:lt2>
      <a:accent1>
        <a:srgbClr val="00B5E2"/>
      </a:accent1>
      <a:accent2>
        <a:srgbClr val="1A76BC"/>
      </a:accent2>
      <a:accent3>
        <a:srgbClr val="4EC0DE"/>
      </a:accent3>
      <a:accent4>
        <a:srgbClr val="0092D4"/>
      </a:accent4>
      <a:accent5>
        <a:srgbClr val="00425C"/>
      </a:accent5>
      <a:accent6>
        <a:srgbClr val="00A6AA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Theme_blue</Template>
  <TotalTime>6911</TotalTime>
  <Words>385</Words>
  <Application>Microsoft Office PowerPoint</Application>
  <PresentationFormat>Ekran Gösterisi (4:3)</PresentationFormat>
  <Paragraphs>52</Paragraphs>
  <Slides>13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14</vt:i4>
      </vt:variant>
      <vt:variant>
        <vt:lpstr>Slayt Başlıkları</vt:lpstr>
      </vt:variant>
      <vt:variant>
        <vt:i4>13</vt:i4>
      </vt:variant>
    </vt:vector>
  </HeadingPairs>
  <TitlesOfParts>
    <vt:vector size="30" baseType="lpstr">
      <vt:lpstr>Arial</vt:lpstr>
      <vt:lpstr>Calibri</vt:lpstr>
      <vt:lpstr>Helvetica</vt:lpstr>
      <vt:lpstr>Theme_blue</vt:lpstr>
      <vt:lpstr>Theme_darkred</vt:lpstr>
      <vt:lpstr>1_TOTAL_EP_FR_bleu</vt:lpstr>
      <vt:lpstr>2_TOTAL_EP_FR_bleu</vt:lpstr>
      <vt:lpstr>3_TOTAL_EP_FR_bleu</vt:lpstr>
      <vt:lpstr>4_TOTAL_EP_FR_bleu</vt:lpstr>
      <vt:lpstr>Theme_violet</vt:lpstr>
      <vt:lpstr>5_TOTAL_EP_FR_bleu</vt:lpstr>
      <vt:lpstr>Theme_orange</vt:lpstr>
      <vt:lpstr>6_TOTAL_EP_FR_bleu</vt:lpstr>
      <vt:lpstr>7_TOTAL_EP_FR_bleu</vt:lpstr>
      <vt:lpstr>8_TOTAL_EP_FR_bleu</vt:lpstr>
      <vt:lpstr>9_TOTAL_EP_FR_bleu</vt:lpstr>
      <vt:lpstr>1_Theme_darkred</vt:lpstr>
      <vt:lpstr>SUNUMU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Alper COSKUN</dc:creator>
  <cp:lastModifiedBy>Microsoft hesabı</cp:lastModifiedBy>
  <cp:revision>841</cp:revision>
  <dcterms:created xsi:type="dcterms:W3CDTF">2006-08-16T00:00:00Z</dcterms:created>
  <dcterms:modified xsi:type="dcterms:W3CDTF">2024-03-29T11:18:04Z</dcterms:modified>
</cp:coreProperties>
</file>